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57" r:id="rId4"/>
    <p:sldId id="278" r:id="rId5"/>
    <p:sldId id="279" r:id="rId6"/>
    <p:sldId id="262" r:id="rId7"/>
    <p:sldId id="280" r:id="rId8"/>
    <p:sldId id="276" r:id="rId9"/>
    <p:sldId id="277" r:id="rId10"/>
    <p:sldId id="272" r:id="rId11"/>
    <p:sldId id="273" r:id="rId12"/>
    <p:sldId id="285" r:id="rId13"/>
    <p:sldId id="286" r:id="rId14"/>
    <p:sldId id="269" r:id="rId15"/>
    <p:sldId id="268" r:id="rId16"/>
    <p:sldId id="263" r:id="rId17"/>
    <p:sldId id="265" r:id="rId18"/>
    <p:sldId id="274" r:id="rId19"/>
    <p:sldId id="270" r:id="rId20"/>
    <p:sldId id="281" r:id="rId21"/>
    <p:sldId id="282" r:id="rId22"/>
    <p:sldId id="264" r:id="rId23"/>
    <p:sldId id="284" r:id="rId24"/>
    <p:sldId id="266" r:id="rId25"/>
    <p:sldId id="26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7393" autoAdjust="0"/>
  </p:normalViewPr>
  <p:slideViewPr>
    <p:cSldViewPr snapToGrid="0" snapToObjects="1">
      <p:cViewPr>
        <p:scale>
          <a:sx n="80" d="100"/>
          <a:sy n="80" d="100"/>
        </p:scale>
        <p:origin x="-251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5EA3F-605B-3048-9B94-0937FA67480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6F5EB-C750-9041-A667-7502AC89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5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C98F-C7EA-4D7C-9DBA-2BF7CF867BB5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EF808-CCAF-4230-AD31-8326696E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Welcome,</a:t>
            </a:r>
            <a:r>
              <a:rPr lang="en-US" baseline="0" dirty="0" smtClean="0"/>
              <a:t> intro, our goals –</a:t>
            </a:r>
          </a:p>
          <a:p>
            <a:r>
              <a:rPr lang="en-US" baseline="0" dirty="0" smtClean="0"/>
              <a:t>Informal conversation, have fun, share experiences!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Conversation</a:t>
            </a:r>
            <a:r>
              <a:rPr lang="en-US" baseline="0" dirty="0" smtClean="0"/>
              <a:t> - </a:t>
            </a:r>
            <a:r>
              <a:rPr lang="en-US" dirty="0" smtClean="0"/>
              <a:t>how could the library better </a:t>
            </a:r>
            <a:r>
              <a:rPr lang="en-US" dirty="0" smtClean="0"/>
              <a:t>support growing international student </a:t>
            </a:r>
            <a:r>
              <a:rPr lang="en-US" dirty="0" smtClean="0"/>
              <a:t>body?  Became </a:t>
            </a:r>
            <a:r>
              <a:rPr lang="en-US" dirty="0" smtClean="0"/>
              <a:t>evident that the question was a broader one for the entire university. Many campus conversations with multiple key players on campus took place.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July 15, 2013 –FYS/FYW ESL workshop, “Supporting International Students Across the Curriculum” .  Gigi Taylor, UNC,  (Gigi Taylor, Ph.D., one of UNC Writing Center’s ESL specialists; helps writing coaches, faculty, and staff provide effective writing support for ESL students.)</a:t>
            </a:r>
          </a:p>
          <a:p>
            <a:r>
              <a:rPr lang="en-US" dirty="0" smtClean="0"/>
              <a:t>August 2013 – First library orientation for International students!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10-day (vs. 2 day) orientation began in August of 2013.</a:t>
            </a:r>
            <a:r>
              <a:rPr lang="en-US" baseline="0" dirty="0" smtClean="0"/>
              <a:t>  Many campus partners participate.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International Connection Program </a:t>
            </a:r>
            <a:r>
              <a:rPr lang="en-US" dirty="0" smtClean="0"/>
              <a:t>--pairs </a:t>
            </a:r>
            <a:r>
              <a:rPr lang="en-US" dirty="0" smtClean="0"/>
              <a:t>all incoming international freshmen with an upperclassmen student.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COLLABORATION</a:t>
            </a:r>
            <a:r>
              <a:rPr lang="en-US" baseline="0" dirty="0" smtClean="0"/>
              <a:t> – It takes a campus!!!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8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Rich, Jack </a:t>
            </a:r>
            <a:r>
              <a:rPr lang="en-US" dirty="0" smtClean="0"/>
              <a:t>&amp; </a:t>
            </a:r>
            <a:r>
              <a:rPr lang="en-US" dirty="0" smtClean="0"/>
              <a:t>Ahmad, Frank</a:t>
            </a:r>
            <a:r>
              <a:rPr lang="en-US" dirty="0" smtClean="0"/>
              <a:t>,</a:t>
            </a:r>
            <a:r>
              <a:rPr lang="en-US" baseline="0" dirty="0" smtClean="0"/>
              <a:t> Jared &amp; </a:t>
            </a:r>
            <a:r>
              <a:rPr lang="en-US" baseline="0" dirty="0" err="1" smtClean="0"/>
              <a:t>Dipendra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2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Library </a:t>
            </a:r>
            <a:r>
              <a:rPr lang="en-US" sz="1200" dirty="0" err="1" smtClean="0"/>
              <a:t>powerpoint</a:t>
            </a:r>
            <a:r>
              <a:rPr lang="en-US" sz="1200" dirty="0" smtClean="0"/>
              <a:t> – brief!</a:t>
            </a:r>
          </a:p>
          <a:p>
            <a:r>
              <a:rPr lang="en-US" sz="1200" dirty="0" smtClean="0"/>
              <a:t>LC Brainstorming activity – in groups of 2, students brainstorm keywords in 12 LC areas, 60 seconds per area.</a:t>
            </a:r>
          </a:p>
          <a:p>
            <a:r>
              <a:rPr lang="en-US" sz="1200" dirty="0" smtClean="0"/>
              <a:t>Charge:  identify interesting LC area, go to stacks,  “browse” for a book &amp; bring it back.</a:t>
            </a:r>
          </a:p>
          <a:p>
            <a:r>
              <a:rPr lang="en-US" sz="1200" dirty="0" smtClean="0"/>
              <a:t>“Show &amp; Tell” -  student introduces him/herself, shares home country, &amp; why they chose a particular book.</a:t>
            </a:r>
          </a:p>
          <a:p>
            <a:r>
              <a:rPr lang="en-US" sz="1200" dirty="0" smtClean="0"/>
              <a:t>Review of library website – highlight </a:t>
            </a:r>
            <a:r>
              <a:rPr lang="en-US" sz="1200" i="1" dirty="0" smtClean="0"/>
              <a:t>few, </a:t>
            </a:r>
            <a:r>
              <a:rPr lang="en-US" sz="1200" dirty="0" smtClean="0"/>
              <a:t>important areas.</a:t>
            </a:r>
          </a:p>
          <a:p>
            <a:r>
              <a:rPr lang="en-US" sz="1200" dirty="0" smtClean="0"/>
              <a:t>Contrast browse v. catalog search - Students search online catalog for a favorite book/author &amp; </a:t>
            </a:r>
            <a:r>
              <a:rPr lang="en-US" sz="1200" dirty="0" smtClean="0"/>
              <a:t>complete </a:t>
            </a:r>
            <a:r>
              <a:rPr lang="en-US" sz="1200" dirty="0" smtClean="0"/>
              <a:t>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8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Library Maps, LC chart, contact info. w/photo and liaison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categories (not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quite all of LC)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Fine Arts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Sciences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Religion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History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&amp; Literature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 Science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complete.  We make a commitment to purchase the item if not in our library.</a:t>
            </a:r>
          </a:p>
          <a:p>
            <a:r>
              <a:rPr lang="en-US" baseline="0" dirty="0" smtClean="0"/>
              <a:t>Collection development!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responses from 2015, 8</a:t>
            </a:r>
            <a:r>
              <a:rPr lang="en-US" baseline="0" dirty="0" smtClean="0"/>
              <a:t> from 2014.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use of library</a:t>
            </a:r>
            <a:r>
              <a:rPr lang="en-US" baseline="0" dirty="0" smtClean="0"/>
              <a:t>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9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assessment of most useful activities from the library orientation.</a:t>
            </a:r>
          </a:p>
          <a:p>
            <a:r>
              <a:rPr lang="en-US" dirty="0" smtClean="0"/>
              <a:t>First </a:t>
            </a:r>
            <a:r>
              <a:rPr lang="en-US" dirty="0" smtClean="0"/>
              <a:t>three pretty close </a:t>
            </a:r>
            <a:r>
              <a:rPr lang="en-US" dirty="0" smtClean="0"/>
              <a:t>together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1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Library Student Advisory Group</a:t>
            </a:r>
            <a:r>
              <a:rPr lang="en-US" baseline="0" dirty="0" smtClean="0"/>
              <a:t> (LSAG) consists of </a:t>
            </a:r>
            <a:r>
              <a:rPr lang="en-US" dirty="0" smtClean="0"/>
              <a:t>7 students,</a:t>
            </a:r>
            <a:r>
              <a:rPr lang="en-US" baseline="0" dirty="0" smtClean="0"/>
              <a:t> </a:t>
            </a:r>
            <a:r>
              <a:rPr lang="en-US" baseline="0" dirty="0" smtClean="0"/>
              <a:t>one is always an international student</a:t>
            </a:r>
            <a:r>
              <a:rPr lang="en-US" dirty="0" smtClean="0"/>
              <a:t>, started </a:t>
            </a:r>
            <a:r>
              <a:rPr lang="en-US" dirty="0" smtClean="0"/>
              <a:t>2012.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Outreach to Language Housing Assistants, courtesy of Bulgarian</a:t>
            </a:r>
            <a:r>
              <a:rPr lang="en-US" baseline="0" dirty="0" smtClean="0"/>
              <a:t> super student, </a:t>
            </a:r>
            <a:r>
              <a:rPr lang="en-US" dirty="0" smtClean="0">
                <a:effectLst/>
              </a:rPr>
              <a:t>Eva </a:t>
            </a:r>
            <a:r>
              <a:rPr lang="en-US" dirty="0" err="1" smtClean="0">
                <a:effectLst/>
              </a:rPr>
              <a:t>Kosadinova</a:t>
            </a:r>
            <a:r>
              <a:rPr lang="en-US" dirty="0" smtClean="0">
                <a:effectLst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2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any other country,</a:t>
            </a:r>
            <a:r>
              <a:rPr lang="en-US" baseline="0" dirty="0" smtClean="0"/>
              <a:t> 4.5 million total worldwide per Institute of International Education.</a:t>
            </a:r>
          </a:p>
          <a:p>
            <a:r>
              <a:rPr lang="en-US" baseline="0" dirty="0" smtClean="0"/>
              <a:t>We’ve seen an increase on our campus, likely there’s been increase at your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8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Purchasing</a:t>
            </a:r>
            <a:r>
              <a:rPr lang="en-US" baseline="0" dirty="0" smtClean="0"/>
              <a:t> more resources in languages other than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- </a:t>
            </a:r>
            <a:r>
              <a:rPr lang="en-US" dirty="0" smtClean="0"/>
              <a:t>Mango, CKNI (Chinese</a:t>
            </a:r>
            <a:r>
              <a:rPr lang="en-US" baseline="0" dirty="0" smtClean="0"/>
              <a:t> &amp; English Language interface)</a:t>
            </a:r>
            <a:r>
              <a:rPr lang="en-US" dirty="0" smtClean="0"/>
              <a:t>,  </a:t>
            </a:r>
          </a:p>
          <a:p>
            <a:r>
              <a:rPr lang="en-US" dirty="0" smtClean="0"/>
              <a:t>There has been a request from students to expand our Leisure Collection to include popular books in other</a:t>
            </a:r>
            <a:r>
              <a:rPr lang="en-US" baseline="0" dirty="0" smtClean="0"/>
              <a:t>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4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conclusion…  It takes a campus to support our international students, not just the responsibility of the Study Away</a:t>
            </a:r>
            <a:r>
              <a:rPr lang="en-US" baseline="0" dirty="0" smtClean="0"/>
              <a:t> Office.  We have responsibility to help</a:t>
            </a:r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student transition and student retention.  There is a role for the library to </a:t>
            </a:r>
            <a:r>
              <a:rPr lang="en-US" baseline="0" dirty="0" smtClean="0"/>
              <a:t>play!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Some plans for future include: </a:t>
            </a:r>
          </a:p>
          <a:p>
            <a:endParaRPr lang="en-US" dirty="0" smtClean="0"/>
          </a:p>
          <a:p>
            <a:r>
              <a:rPr lang="en-US" dirty="0" smtClean="0"/>
              <a:t>Collaboration</a:t>
            </a:r>
            <a:r>
              <a:rPr lang="en-US" baseline="0" dirty="0" smtClean="0"/>
              <a:t> with Rinker Center for Int. Ed. Week</a:t>
            </a:r>
          </a:p>
          <a:p>
            <a:r>
              <a:rPr lang="en-US" baseline="0" dirty="0" smtClean="0"/>
              <a:t>Ad Hoc student group for ideas/programs to support</a:t>
            </a:r>
          </a:p>
          <a:p>
            <a:r>
              <a:rPr lang="en-US" baseline="0" dirty="0" smtClean="0"/>
              <a:t>Family Weekend event - September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every seven international students enrolled, 3 US jobs are created.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</a:t>
            </a:r>
            <a:r>
              <a:rPr lang="en-US" dirty="0" smtClean="0"/>
              <a:t>are full-pay students – they bring money into our university</a:t>
            </a:r>
            <a:r>
              <a:rPr lang="en-US" baseline="0" dirty="0" smtClean="0"/>
              <a:t> budget, </a:t>
            </a:r>
            <a:r>
              <a:rPr lang="en-US" dirty="0" smtClean="0"/>
              <a:t>Money into our economy</a:t>
            </a:r>
          </a:p>
          <a:p>
            <a:r>
              <a:rPr lang="en-US" baseline="0" dirty="0" smtClean="0"/>
              <a:t>Many universities actively seeking diversity, “</a:t>
            </a:r>
            <a:r>
              <a:rPr lang="en-US" dirty="0" smtClean="0"/>
              <a:t>Recruiting international students remains key to many admissions directors' plans to fill their classes</a:t>
            </a:r>
            <a:r>
              <a:rPr lang="en-US" baseline="0" dirty="0" smtClean="0"/>
              <a:t>” </a:t>
            </a:r>
            <a:r>
              <a:rPr lang="en-US" baseline="0" dirty="0" smtClean="0"/>
              <a:t>per </a:t>
            </a:r>
            <a:r>
              <a:rPr lang="en-US" dirty="0" smtClean="0"/>
              <a:t>2015 Survey of Admissions Directors,</a:t>
            </a:r>
          </a:p>
          <a:p>
            <a:r>
              <a:rPr lang="en-US" dirty="0" smtClean="0"/>
              <a:t>October 1, 2015 By Scott </a:t>
            </a:r>
            <a:r>
              <a:rPr lang="en-US" dirty="0" err="1" smtClean="0"/>
              <a:t>Jaschik</a:t>
            </a:r>
            <a:endParaRPr lang="en-US" dirty="0" smtClean="0"/>
          </a:p>
          <a:p>
            <a:r>
              <a:rPr lang="en-US" baseline="0" dirty="0" smtClean="0"/>
              <a:t>Many international students believe </a:t>
            </a:r>
            <a:r>
              <a:rPr lang="en-US" baseline="0" dirty="0" smtClean="0"/>
              <a:t>western education brings more opportunity (financial and job placement)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On-Boarding Internationals</a:t>
            </a:r>
            <a:r>
              <a:rPr lang="en-US" dirty="0" smtClean="0"/>
              <a:t>, rephrased</a:t>
            </a:r>
          </a:p>
          <a:p>
            <a:endParaRPr lang="en-US" dirty="0" smtClean="0"/>
          </a:p>
          <a:p>
            <a:r>
              <a:rPr lang="en-US" dirty="0" smtClean="0"/>
              <a:t>Caveat – Don’t brush with</a:t>
            </a:r>
            <a:r>
              <a:rPr lang="en-US" baseline="0" dirty="0" smtClean="0"/>
              <a:t> too broad stroke, avoid stereotyping students and/or making assumptions.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data</a:t>
            </a:r>
            <a:r>
              <a:rPr lang="en-US" baseline="0" dirty="0" smtClean="0"/>
              <a:t> is nicely packaged in an </a:t>
            </a:r>
            <a:r>
              <a:rPr lang="en-US" baseline="0" dirty="0" smtClean="0"/>
              <a:t>large Infographic : </a:t>
            </a:r>
            <a:r>
              <a:rPr lang="en-US" baseline="0" dirty="0" smtClean="0"/>
              <a:t>http://www.iie.org/Research-and-Publications/Open-Doors/Data/International-Students/Infographic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 </a:t>
            </a:r>
            <a:r>
              <a:rPr lang="en-US" baseline="0" dirty="0" smtClean="0"/>
              <a:t>schools with larger populations may have developed strategies in the library long ago, but it was pretty new to us!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Furman also hires </a:t>
            </a:r>
            <a:r>
              <a:rPr lang="en-US" dirty="0" smtClean="0"/>
              <a:t>Language House </a:t>
            </a:r>
            <a:r>
              <a:rPr lang="en-US" dirty="0" smtClean="0"/>
              <a:t>Assistants:</a:t>
            </a:r>
            <a:endParaRPr lang="en-US" dirty="0" smtClean="0"/>
          </a:p>
          <a:p>
            <a:pPr lvl="1"/>
            <a:r>
              <a:rPr lang="en-US" dirty="0" smtClean="0"/>
              <a:t>Japanese</a:t>
            </a:r>
          </a:p>
          <a:p>
            <a:pPr lvl="1"/>
            <a:r>
              <a:rPr lang="en-US" dirty="0" smtClean="0"/>
              <a:t>Chinese</a:t>
            </a:r>
          </a:p>
          <a:p>
            <a:pPr lvl="1"/>
            <a:r>
              <a:rPr lang="en-US" dirty="0" smtClean="0"/>
              <a:t>Spanish</a:t>
            </a:r>
          </a:p>
          <a:p>
            <a:pPr lvl="1"/>
            <a:r>
              <a:rPr lang="en-US" dirty="0" smtClean="0"/>
              <a:t>German</a:t>
            </a:r>
          </a:p>
          <a:p>
            <a:pPr lvl="1"/>
            <a:r>
              <a:rPr lang="en-US" dirty="0" smtClean="0"/>
              <a:t>French</a:t>
            </a:r>
          </a:p>
          <a:p>
            <a:r>
              <a:rPr lang="en-US" dirty="0" smtClean="0"/>
              <a:t>Top places of</a:t>
            </a:r>
            <a:r>
              <a:rPr lang="en-US" baseline="0" dirty="0" smtClean="0"/>
              <a:t> Furman students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	China</a:t>
            </a:r>
          </a:p>
          <a:p>
            <a:r>
              <a:rPr lang="en-US" dirty="0" smtClean="0"/>
              <a:t>	Canada</a:t>
            </a:r>
          </a:p>
          <a:p>
            <a:r>
              <a:rPr lang="en-US" dirty="0" smtClean="0"/>
              <a:t>	UK/Vietnam/India</a:t>
            </a:r>
          </a:p>
          <a:p>
            <a:r>
              <a:rPr lang="en-US" dirty="0" smtClean="0"/>
              <a:t>	South Korea</a:t>
            </a:r>
          </a:p>
          <a:p>
            <a:r>
              <a:rPr lang="en-US" dirty="0" smtClean="0"/>
              <a:t>	Japan/Ghana/Nepal/Germany/Georgia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09F9C-75D3-469D-9BF9-BFD8CEFA2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Notable</a:t>
            </a:r>
            <a:r>
              <a:rPr lang="en-US" baseline="0" dirty="0" smtClean="0"/>
              <a:t> increase in students from China.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1/4 of a million students from China in colleges in the United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States, far more than from any other country.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China represent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of all international students in the country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 fivefold increase since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8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Furman </a:t>
            </a:r>
            <a:r>
              <a:rPr lang="en-US" dirty="0" smtClean="0"/>
              <a:t>started to grow its international student population in 2011 -  The first “large” incoming class had about 20 students. </a:t>
            </a:r>
          </a:p>
          <a:p>
            <a:endParaRPr lang="en-US" dirty="0" smtClean="0"/>
          </a:p>
          <a:p>
            <a:r>
              <a:rPr lang="en-US" dirty="0" smtClean="0"/>
              <a:t>Beginning in 2012, Furman has received approximately 35 international students each year, so this year is the first that all four classes have approximately 35 students.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EF808-CCAF-4230-AD31-8326696E43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11/4/2015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colvin@furman.edu" TargetMode="External"/><Relationship Id="rId2" Type="http://schemas.openxmlformats.org/officeDocument/2006/relationships/hyperlink" Target="mailto:laura.baker@furman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Outreach to International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Laura Baker and Jenny Colvin</a:t>
            </a:r>
          </a:p>
          <a:p>
            <a:r>
              <a:rPr lang="en-US" dirty="0" smtClean="0"/>
              <a:t>Furman University</a:t>
            </a:r>
          </a:p>
          <a:p>
            <a:r>
              <a:rPr lang="en-US" dirty="0" smtClean="0"/>
              <a:t>21 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057283"/>
              </p:ext>
            </p:extLst>
          </p:nvPr>
        </p:nvGraphicFramePr>
        <p:xfrm>
          <a:off x="372267" y="102306"/>
          <a:ext cx="7987962" cy="65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4" imgW="8115334" imgH="4952880" progId="Excel.Sheet.12">
                  <p:embed/>
                </p:oleObj>
              </mc:Choice>
              <mc:Fallback>
                <p:oleObj name="Worksheet" r:id="rId4" imgW="8115334" imgH="4952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267" y="102306"/>
                        <a:ext cx="7987962" cy="65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19444"/>
              </p:ext>
            </p:extLst>
          </p:nvPr>
        </p:nvGraphicFramePr>
        <p:xfrm>
          <a:off x="106877" y="845526"/>
          <a:ext cx="8277101" cy="528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4" imgW="8019977" imgH="3838590" progId="Excel.Sheet.12">
                  <p:embed/>
                </p:oleObj>
              </mc:Choice>
              <mc:Fallback>
                <p:oleObj name="Worksheet" r:id="rId4" imgW="8019977" imgH="38385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877" y="845526"/>
                        <a:ext cx="8277101" cy="528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0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at Furman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2012 – </a:t>
            </a:r>
            <a:r>
              <a:rPr lang="en-US" dirty="0" smtClean="0"/>
              <a:t>Assistant </a:t>
            </a:r>
            <a:r>
              <a:rPr lang="en-US" dirty="0"/>
              <a:t>Director of Study Away and International Education hired</a:t>
            </a:r>
          </a:p>
          <a:p>
            <a:r>
              <a:rPr lang="en-US" dirty="0" smtClean="0"/>
              <a:t>Fall </a:t>
            </a:r>
            <a:r>
              <a:rPr lang="en-US" dirty="0"/>
              <a:t>2012 – Laura met with Assistant Academic Dean for Study Away and International Education</a:t>
            </a:r>
          </a:p>
          <a:p>
            <a:r>
              <a:rPr lang="en-US" dirty="0"/>
              <a:t>Summer 2013 - “Supporting International Students Across the Curriculum” workshop for faculty</a:t>
            </a:r>
          </a:p>
          <a:p>
            <a:r>
              <a:rPr lang="en-US" dirty="0"/>
              <a:t>August 2013 </a:t>
            </a:r>
            <a:r>
              <a:rPr lang="en-US" dirty="0" smtClean="0"/>
              <a:t>– Expanded orientation </a:t>
            </a:r>
            <a:r>
              <a:rPr lang="en-US"/>
              <a:t>for </a:t>
            </a:r>
            <a:r>
              <a:rPr lang="en-US" smtClean="0"/>
              <a:t>international </a:t>
            </a:r>
            <a:r>
              <a:rPr lang="en-US" dirty="0"/>
              <a:t>s</a:t>
            </a:r>
            <a:r>
              <a:rPr lang="en-US" smtClean="0"/>
              <a:t>tudents</a:t>
            </a:r>
            <a:endParaRPr lang="en-US" dirty="0" smtClean="0"/>
          </a:p>
          <a:p>
            <a:r>
              <a:rPr lang="en-US" dirty="0" smtClean="0"/>
              <a:t>Fall 2013 – International Connection Program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International Student Orientation</a:t>
            </a:r>
          </a:p>
        </p:txBody>
      </p:sp>
      <p:pic>
        <p:nvPicPr>
          <p:cNvPr id="1028" name="Picture 4" descr="C:\Users\lbaker\Desktop\2015 International Student O (0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170">
            <a:off x="872837" y="3547845"/>
            <a:ext cx="3920807" cy="29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baker\Desktop\2015 International Student O (0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636">
            <a:off x="1525728" y="1447856"/>
            <a:ext cx="2039039" cy="27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baker\Desktop\2015 International Student O (0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76">
            <a:off x="5394122" y="3173756"/>
            <a:ext cx="2453868" cy="32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baker\Desktop\2015 International Student O (0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236">
            <a:off x="4129320" y="1341140"/>
            <a:ext cx="3687288" cy="27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Slideshow on the library</a:t>
            </a:r>
          </a:p>
          <a:p>
            <a:r>
              <a:rPr lang="en-US" sz="2000" dirty="0" smtClean="0"/>
              <a:t>LC Brainstorming activity </a:t>
            </a:r>
          </a:p>
          <a:p>
            <a:r>
              <a:rPr lang="en-US" sz="2000" dirty="0" smtClean="0"/>
              <a:t>Browse for a book</a:t>
            </a:r>
          </a:p>
          <a:p>
            <a:r>
              <a:rPr lang="en-US" sz="2000" dirty="0" smtClean="0"/>
              <a:t>“Show &amp; Tell”</a:t>
            </a:r>
          </a:p>
          <a:p>
            <a:r>
              <a:rPr lang="en-US" sz="2000" dirty="0" smtClean="0"/>
              <a:t>Review of library website </a:t>
            </a:r>
          </a:p>
          <a:p>
            <a:r>
              <a:rPr lang="en-US" sz="2000" dirty="0" smtClean="0"/>
              <a:t>Search the catalog</a:t>
            </a:r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5" name="Content Placeholder 5" descr="IMG_948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" b="2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3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What we give them…</a:t>
            </a:r>
            <a:endParaRPr lang="en-US" sz="4200" dirty="0"/>
          </a:p>
        </p:txBody>
      </p:sp>
      <p:pic>
        <p:nvPicPr>
          <p:cNvPr id="1026" name="Picture 2" descr="C:\Users\lbaker\Desktop\LCcli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400">
            <a:off x="1911861" y="1111087"/>
            <a:ext cx="6102422" cy="28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672">
            <a:off x="4448798" y="3768269"/>
            <a:ext cx="3603783" cy="27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970">
            <a:off x="289721" y="2587222"/>
            <a:ext cx="3118448" cy="39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International Student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baker\Desktop\Educ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1" y="1468828"/>
            <a:ext cx="3781300" cy="28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baker\Desktop\Political Scien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1" y="1164522"/>
            <a:ext cx="4187042" cy="314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baker\Desktop\Technolog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3118015"/>
            <a:ext cx="4377046" cy="32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baker\Desktop\Relig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0" y="3118015"/>
            <a:ext cx="4488873" cy="3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International Student Orientation</a:t>
            </a:r>
          </a:p>
        </p:txBody>
      </p:sp>
      <p:pic>
        <p:nvPicPr>
          <p:cNvPr id="4" name="Content Placeholder 3" descr="Screen Shot 2015-10-09 at 9.10.5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" b="19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76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International Student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2015 Survey</a:t>
            </a:r>
          </a:p>
          <a:p>
            <a:r>
              <a:rPr lang="en-US" dirty="0" smtClean="0"/>
              <a:t>Surveyed incoming international students from 2014 and 2015</a:t>
            </a:r>
          </a:p>
          <a:p>
            <a:r>
              <a:rPr lang="en-US" dirty="0" smtClean="0"/>
              <a:t>21 responses</a:t>
            </a:r>
          </a:p>
          <a:p>
            <a:r>
              <a:rPr lang="en-US" dirty="0" smtClean="0"/>
              <a:t>13 - 2015, 8 - 2014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7200" dirty="0"/>
              <a:t>886,052 students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dirty="0" smtClean="0"/>
              <a:t>studying </a:t>
            </a:r>
            <a:r>
              <a:rPr lang="en-US" dirty="0"/>
              <a:t>at US colleges and universities in 2013/2014 </a:t>
            </a: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(</a:t>
            </a:r>
            <a:r>
              <a:rPr lang="en-US" dirty="0"/>
              <a:t>record high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Source: Open Doors Fast Facts, IIE, 2014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0"/>
            </a:avLst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How do you use the library (check all that apply!)?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57203"/>
              </p:ext>
            </p:extLst>
          </p:nvPr>
        </p:nvGraphicFramePr>
        <p:xfrm>
          <a:off x="457200" y="2028825"/>
          <a:ext cx="7750176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71600"/>
                <a:gridCol w="2503488"/>
                <a:gridCol w="1937544"/>
                <a:gridCol w="1937544"/>
              </a:tblGrid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Answer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Response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Research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69%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Computer/software/email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88%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Study space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75%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Meeting friends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31%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 work there!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19%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Food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Class sessions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19%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Help Desk, Academic Assistance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38%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Other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0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rank the topics?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– Overview of the libraries </a:t>
            </a:r>
          </a:p>
          <a:p>
            <a:r>
              <a:rPr lang="en-US" dirty="0" smtClean="0"/>
              <a:t>#2 – Physical organization of the library </a:t>
            </a:r>
          </a:p>
          <a:p>
            <a:r>
              <a:rPr lang="en-US" dirty="0" smtClean="0"/>
              <a:t>#3 – Meeting the librarians</a:t>
            </a:r>
          </a:p>
          <a:p>
            <a:r>
              <a:rPr lang="en-US" dirty="0" smtClean="0"/>
              <a:t>#4 – Library website overview </a:t>
            </a:r>
          </a:p>
          <a:p>
            <a:r>
              <a:rPr lang="en-US" dirty="0" smtClean="0"/>
              <a:t>#5 – Browsing the collection </a:t>
            </a:r>
          </a:p>
          <a:p>
            <a:r>
              <a:rPr lang="en-US" dirty="0" smtClean="0"/>
              <a:t>#6 – Searching the catalog</a:t>
            </a:r>
          </a:p>
          <a:p>
            <a:r>
              <a:rPr lang="en-US" dirty="0" smtClean="0"/>
              <a:t>#7 – Brainstorming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Library Connections	</a:t>
            </a:r>
            <a:endParaRPr lang="en-US" dirty="0"/>
          </a:p>
        </p:txBody>
      </p:sp>
      <p:pic>
        <p:nvPicPr>
          <p:cNvPr id="3074" name="Picture 2" descr="C:\Users\lbaker\Desktop\2014-LSAG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8" y="1221944"/>
            <a:ext cx="5771408" cy="34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IMG_0082.JPG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15556" r="22459" b="16667"/>
          <a:stretch/>
        </p:blipFill>
        <p:spPr>
          <a:xfrm>
            <a:off x="4302124" y="2963001"/>
            <a:ext cx="4127501" cy="3873500"/>
          </a:xfrm>
        </p:spPr>
      </p:pic>
    </p:spTree>
    <p:extLst>
      <p:ext uri="{BB962C8B-B14F-4D97-AF65-F5344CB8AC3E}">
        <p14:creationId xmlns:p14="http://schemas.microsoft.com/office/powerpoint/2010/main" val="18527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New Resources</a:t>
            </a:r>
            <a:endParaRPr lang="en-US" dirty="0"/>
          </a:p>
        </p:txBody>
      </p:sp>
      <p:pic>
        <p:nvPicPr>
          <p:cNvPr id="6" name="Picture 5" descr="Screen Shot 2015-10-19 at 1.55.4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70" y="1417638"/>
            <a:ext cx="4905030" cy="3175000"/>
          </a:xfrm>
          <a:prstGeom prst="rect">
            <a:avLst/>
          </a:prstGeom>
        </p:spPr>
      </p:pic>
      <p:pic>
        <p:nvPicPr>
          <p:cNvPr id="7" name="Picture 6" descr="Screen Shot 2015-10-19 at 1.59.2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r="51680" b="-314"/>
          <a:stretch/>
        </p:blipFill>
        <p:spPr>
          <a:xfrm>
            <a:off x="266700" y="1417638"/>
            <a:ext cx="3222970" cy="5440362"/>
          </a:xfrm>
          <a:prstGeom prst="rect">
            <a:avLst/>
          </a:prstGeom>
        </p:spPr>
      </p:pic>
      <p:pic>
        <p:nvPicPr>
          <p:cNvPr id="5" name="Content Placeholder 4" descr="Screen Shot 2015-10-19 at 1.55.19 P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00" b="-25600"/>
          <a:stretch>
            <a:fillRect/>
          </a:stretch>
        </p:blipFill>
        <p:spPr>
          <a:xfrm>
            <a:off x="2536825" y="4675727"/>
            <a:ext cx="3463925" cy="2182273"/>
          </a:xfrm>
        </p:spPr>
      </p:pic>
    </p:spTree>
    <p:extLst>
      <p:ext uri="{BB962C8B-B14F-4D97-AF65-F5344CB8AC3E}">
        <p14:creationId xmlns:p14="http://schemas.microsoft.com/office/powerpoint/2010/main" val="31156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Conversation about international student outreach</a:t>
            </a:r>
          </a:p>
          <a:p>
            <a:r>
              <a:rPr lang="en-US" dirty="0" smtClean="0"/>
              <a:t>November 16-20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61" y="2658959"/>
            <a:ext cx="4777406" cy="374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Bibliography handout</a:t>
            </a:r>
          </a:p>
          <a:p>
            <a:r>
              <a:rPr lang="en-US" sz="2400" dirty="0" err="1" smtClean="0"/>
              <a:t>Powerpoint</a:t>
            </a:r>
            <a:r>
              <a:rPr lang="en-US" sz="2400" dirty="0" smtClean="0"/>
              <a:t> will be posted to SCLA website</a:t>
            </a:r>
          </a:p>
          <a:p>
            <a:r>
              <a:rPr lang="en-US" sz="2400" dirty="0" smtClean="0"/>
              <a:t>Contact: </a:t>
            </a:r>
            <a:br>
              <a:rPr lang="en-US" sz="2400" dirty="0" smtClean="0"/>
            </a:br>
            <a:r>
              <a:rPr lang="en-US" sz="2400" dirty="0" smtClean="0"/>
              <a:t>Laura Baker </a:t>
            </a:r>
            <a:r>
              <a:rPr lang="en-US" sz="2200" dirty="0" smtClean="0">
                <a:hlinkClick r:id="rId2"/>
              </a:rPr>
              <a:t>laura.baker@furman.edu</a:t>
            </a:r>
            <a:r>
              <a:rPr lang="en-US" sz="2200" dirty="0" smtClean="0"/>
              <a:t> </a:t>
            </a:r>
            <a:r>
              <a:rPr lang="en-US" sz="2400" dirty="0" smtClean="0"/>
              <a:t>Jenny Colvin </a:t>
            </a:r>
            <a:r>
              <a:rPr lang="en-US" sz="2200" dirty="0" smtClean="0">
                <a:hlinkClick r:id="rId3"/>
              </a:rPr>
              <a:t>jenny.colvin@furman.edu</a:t>
            </a:r>
            <a:endParaRPr lang="en-US" sz="2200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5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57842"/>
            <a:ext cx="3657599" cy="4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Context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29" y="1417638"/>
            <a:ext cx="547754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7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dirty="0" smtClean="0"/>
              <a:t>Discussion: What challenges do international students face at your institution?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28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down barriers – language, culture, religion</a:t>
            </a:r>
          </a:p>
          <a:p>
            <a:r>
              <a:rPr lang="en-US" dirty="0" smtClean="0"/>
              <a:t>Pressure and distance from home</a:t>
            </a:r>
          </a:p>
          <a:p>
            <a:r>
              <a:rPr lang="en-US" dirty="0" smtClean="0"/>
              <a:t>Academic expectations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Legal issues and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like to be an international student?</a:t>
            </a:r>
            <a:endParaRPr lang="en-US" dirty="0"/>
          </a:p>
        </p:txBody>
      </p:sp>
      <p:pic>
        <p:nvPicPr>
          <p:cNvPr id="5" name="Picture Placeholder 4" descr="librarians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Hands on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 on Writing Exercise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r>
              <a:rPr lang="en-US" dirty="0" smtClean="0"/>
              <a:t>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– </a:t>
            </a:r>
            <a:r>
              <a:rPr lang="en-US" sz="2400" dirty="0" smtClean="0"/>
              <a:t>International students in the 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Places of origin of international students: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China		235,597	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India		96,754	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South Korea	70,627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Saudi Arabia	44,566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Canada		27,357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dirty="0" smtClean="0"/>
              <a:t>Top Fields of Study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Business &amp; Management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Engineering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Math &amp; Computer Science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Social Sciences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sz="1400" dirty="0" smtClean="0"/>
              <a:t>Source: Open Doors Fast Facts, IIE,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90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– </a:t>
            </a:r>
            <a:r>
              <a:rPr lang="en-US" sz="2400" dirty="0" smtClean="0"/>
              <a:t>International students in SC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Carolina ranked #35  </a:t>
            </a:r>
            <a:r>
              <a:rPr lang="en-US" sz="1600" dirty="0" smtClean="0"/>
              <a:t>(including District of Columbia)</a:t>
            </a:r>
          </a:p>
          <a:p>
            <a:r>
              <a:rPr lang="en-US" dirty="0" smtClean="0"/>
              <a:t>Total students: 5,215</a:t>
            </a:r>
          </a:p>
          <a:p>
            <a:r>
              <a:rPr lang="en-US" dirty="0" smtClean="0"/>
              <a:t>Institutions with the highest # of foreign students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Clemson			1,967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USC			1,578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Trident Tech		289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Winthrop			211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College of Charleston	165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marL="411480" lvl="1" indent="0">
              <a:buNone/>
            </a:pPr>
            <a:r>
              <a:rPr lang="en-US" sz="1400" dirty="0" smtClean="0"/>
              <a:t>Source: Open Doors Fact Sheet-SC, IIE, 2014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Furman			138 	(2015-2016)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marL="411480" lvl="1" indent="0">
              <a:buNone/>
            </a:pPr>
            <a:r>
              <a:rPr lang="en-US" sz="1400" dirty="0" smtClean="0"/>
              <a:t>Source: Furman University, </a:t>
            </a:r>
            <a:r>
              <a:rPr lang="en-US" sz="1400" dirty="0"/>
              <a:t>Rinker Center for Study Away and International </a:t>
            </a:r>
            <a:r>
              <a:rPr lang="en-US" sz="1400" dirty="0" smtClean="0"/>
              <a:t>Education,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09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673</TotalTime>
  <Words>1115</Words>
  <Application>Microsoft Office PowerPoint</Application>
  <PresentationFormat>On-screen Show (4:3)</PresentationFormat>
  <Paragraphs>240</Paragraphs>
  <Slides>25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Adjacency</vt:lpstr>
      <vt:lpstr>Worksheet</vt:lpstr>
      <vt:lpstr>Outreach to International Students</vt:lpstr>
      <vt:lpstr>Snapshot</vt:lpstr>
      <vt:lpstr>Economic Context</vt:lpstr>
      <vt:lpstr>Challenges</vt:lpstr>
      <vt:lpstr>Challenges</vt:lpstr>
      <vt:lpstr>What is it like to be an international student?</vt:lpstr>
      <vt:lpstr>Reflect on Writing Exercise</vt:lpstr>
      <vt:lpstr>Snapshot – International students in the US</vt:lpstr>
      <vt:lpstr>Snapshot – International students in SC</vt:lpstr>
      <vt:lpstr>PowerPoint Presentation</vt:lpstr>
      <vt:lpstr>PowerPoint Presentation</vt:lpstr>
      <vt:lpstr>Changes at Furman</vt:lpstr>
      <vt:lpstr>Campus Response</vt:lpstr>
      <vt:lpstr>International Student Orientation</vt:lpstr>
      <vt:lpstr>What we do…</vt:lpstr>
      <vt:lpstr>What we give them…</vt:lpstr>
      <vt:lpstr>International Student Orientation</vt:lpstr>
      <vt:lpstr>International Student Orientation</vt:lpstr>
      <vt:lpstr>International Student Orientation</vt:lpstr>
      <vt:lpstr>How do you use the library (check all that apply!)?</vt:lpstr>
      <vt:lpstr>How do you rank the topics?</vt:lpstr>
      <vt:lpstr>Other Library Connections </vt:lpstr>
      <vt:lpstr>Exploring New Resources</vt:lpstr>
      <vt:lpstr>More discussion</vt:lpstr>
      <vt:lpstr>Resources </vt:lpstr>
    </vt:vector>
  </TitlesOfParts>
  <Company>Furman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to International Students</dc:title>
  <dc:creator>Jenny Colvin</dc:creator>
  <cp:lastModifiedBy>Laura Baker</cp:lastModifiedBy>
  <cp:revision>65</cp:revision>
  <dcterms:created xsi:type="dcterms:W3CDTF">2015-10-06T17:30:25Z</dcterms:created>
  <dcterms:modified xsi:type="dcterms:W3CDTF">2015-11-04T17:10:28Z</dcterms:modified>
</cp:coreProperties>
</file>