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99" r:id="rId2"/>
    <p:sldId id="300" r:id="rId3"/>
    <p:sldId id="301" r:id="rId4"/>
    <p:sldId id="302" r:id="rId5"/>
    <p:sldId id="303" r:id="rId6"/>
    <p:sldId id="304" r:id="rId7"/>
    <p:sldId id="305" r:id="rId8"/>
    <p:sldId id="306" r:id="rId9"/>
    <p:sldId id="307" r:id="rId10"/>
    <p:sldId id="308" r:id="rId11"/>
    <p:sldId id="309" r:id="rId12"/>
    <p:sldId id="289" r:id="rId13"/>
    <p:sldId id="290" r:id="rId14"/>
    <p:sldId id="291" r:id="rId15"/>
    <p:sldId id="292" r:id="rId16"/>
    <p:sldId id="293" r:id="rId17"/>
    <p:sldId id="294" r:id="rId18"/>
    <p:sldId id="295" r:id="rId19"/>
    <p:sldId id="296" r:id="rId20"/>
    <p:sldId id="297" r:id="rId21"/>
    <p:sldId id="257" r:id="rId22"/>
    <p:sldId id="258" r:id="rId23"/>
    <p:sldId id="259" r:id="rId24"/>
    <p:sldId id="260" r:id="rId25"/>
    <p:sldId id="261" r:id="rId26"/>
    <p:sldId id="262" r:id="rId27"/>
    <p:sldId id="263" r:id="rId28"/>
    <p:sldId id="264" r:id="rId29"/>
    <p:sldId id="265" r:id="rId30"/>
    <p:sldId id="266" r:id="rId31"/>
    <p:sldId id="267" r:id="rId32"/>
    <p:sldId id="268" r:id="rId33"/>
    <p:sldId id="298" r:id="rId3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0016" autoAdjust="0"/>
    <p:restoredTop sz="94660"/>
  </p:normalViewPr>
  <p:slideViewPr>
    <p:cSldViewPr snapToGrid="0">
      <p:cViewPr varScale="1">
        <p:scale>
          <a:sx n="59" d="100"/>
          <a:sy n="59" d="100"/>
        </p:scale>
        <p:origin x="84" y="118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 Id="rId8" Type="http://schemas.openxmlformats.org/officeDocument/2006/relationships/slide" Target="slides/slide7.xml"/><Relationship Id="rId3" Type="http://schemas.openxmlformats.org/officeDocument/2006/relationships/slide" Target="slides/slide2.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19A8ADA-7A6B-4D60-9AC9-6D5407E856C8}" type="datetimeFigureOut">
              <a:rPr lang="en-US" smtClean="0"/>
              <a:t>10/22/2015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5BC6A66-2B53-49BD-95E0-8555AB64F77B}" type="slidenum">
              <a:rPr lang="en-US" smtClean="0"/>
              <a:t>‹#›</a:t>
            </a:fld>
            <a:endParaRPr lang="en-US"/>
          </a:p>
        </p:txBody>
      </p:sp>
    </p:spTree>
    <p:extLst>
      <p:ext uri="{BB962C8B-B14F-4D97-AF65-F5344CB8AC3E}">
        <p14:creationId xmlns:p14="http://schemas.microsoft.com/office/powerpoint/2010/main" val="82527049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19A8ADA-7A6B-4D60-9AC9-6D5407E856C8}" type="datetimeFigureOut">
              <a:rPr lang="en-US" smtClean="0"/>
              <a:t>10/22/2015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5BC6A66-2B53-49BD-95E0-8555AB64F77B}" type="slidenum">
              <a:rPr lang="en-US" smtClean="0"/>
              <a:t>‹#›</a:t>
            </a:fld>
            <a:endParaRPr lang="en-US"/>
          </a:p>
        </p:txBody>
      </p:sp>
    </p:spTree>
    <p:extLst>
      <p:ext uri="{BB962C8B-B14F-4D97-AF65-F5344CB8AC3E}">
        <p14:creationId xmlns:p14="http://schemas.microsoft.com/office/powerpoint/2010/main" val="311442606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19A8ADA-7A6B-4D60-9AC9-6D5407E856C8}" type="datetimeFigureOut">
              <a:rPr lang="en-US" smtClean="0"/>
              <a:t>10/22/2015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5BC6A66-2B53-49BD-95E0-8555AB64F77B}" type="slidenum">
              <a:rPr lang="en-US" smtClean="0"/>
              <a:t>‹#›</a:t>
            </a:fld>
            <a:endParaRPr lang="en-US"/>
          </a:p>
        </p:txBody>
      </p:sp>
    </p:spTree>
    <p:extLst>
      <p:ext uri="{BB962C8B-B14F-4D97-AF65-F5344CB8AC3E}">
        <p14:creationId xmlns:p14="http://schemas.microsoft.com/office/powerpoint/2010/main" val="370803818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19A8ADA-7A6B-4D60-9AC9-6D5407E856C8}" type="datetimeFigureOut">
              <a:rPr lang="en-US" smtClean="0"/>
              <a:t>10/22/2015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5BC6A66-2B53-49BD-95E0-8555AB64F77B}" type="slidenum">
              <a:rPr lang="en-US" smtClean="0"/>
              <a:t>‹#›</a:t>
            </a:fld>
            <a:endParaRPr lang="en-US"/>
          </a:p>
        </p:txBody>
      </p:sp>
    </p:spTree>
    <p:extLst>
      <p:ext uri="{BB962C8B-B14F-4D97-AF65-F5344CB8AC3E}">
        <p14:creationId xmlns:p14="http://schemas.microsoft.com/office/powerpoint/2010/main" val="306475157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19A8ADA-7A6B-4D60-9AC9-6D5407E856C8}" type="datetimeFigureOut">
              <a:rPr lang="en-US" smtClean="0"/>
              <a:t>10/22/2015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5BC6A66-2B53-49BD-95E0-8555AB64F77B}" type="slidenum">
              <a:rPr lang="en-US" smtClean="0"/>
              <a:t>‹#›</a:t>
            </a:fld>
            <a:endParaRPr lang="en-US"/>
          </a:p>
        </p:txBody>
      </p:sp>
    </p:spTree>
    <p:extLst>
      <p:ext uri="{BB962C8B-B14F-4D97-AF65-F5344CB8AC3E}">
        <p14:creationId xmlns:p14="http://schemas.microsoft.com/office/powerpoint/2010/main" val="247410983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19A8ADA-7A6B-4D60-9AC9-6D5407E856C8}" type="datetimeFigureOut">
              <a:rPr lang="en-US" smtClean="0"/>
              <a:t>10/22/2015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5BC6A66-2B53-49BD-95E0-8555AB64F77B}" type="slidenum">
              <a:rPr lang="en-US" smtClean="0"/>
              <a:t>‹#›</a:t>
            </a:fld>
            <a:endParaRPr lang="en-US"/>
          </a:p>
        </p:txBody>
      </p:sp>
    </p:spTree>
    <p:extLst>
      <p:ext uri="{BB962C8B-B14F-4D97-AF65-F5344CB8AC3E}">
        <p14:creationId xmlns:p14="http://schemas.microsoft.com/office/powerpoint/2010/main" val="342416055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19A8ADA-7A6B-4D60-9AC9-6D5407E856C8}" type="datetimeFigureOut">
              <a:rPr lang="en-US" smtClean="0"/>
              <a:t>10/22/2015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5BC6A66-2B53-49BD-95E0-8555AB64F77B}" type="slidenum">
              <a:rPr lang="en-US" smtClean="0"/>
              <a:t>‹#›</a:t>
            </a:fld>
            <a:endParaRPr lang="en-US"/>
          </a:p>
        </p:txBody>
      </p:sp>
    </p:spTree>
    <p:extLst>
      <p:ext uri="{BB962C8B-B14F-4D97-AF65-F5344CB8AC3E}">
        <p14:creationId xmlns:p14="http://schemas.microsoft.com/office/powerpoint/2010/main" val="26314739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19A8ADA-7A6B-4D60-9AC9-6D5407E856C8}" type="datetimeFigureOut">
              <a:rPr lang="en-US" smtClean="0"/>
              <a:t>10/22/2015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5BC6A66-2B53-49BD-95E0-8555AB64F77B}" type="slidenum">
              <a:rPr lang="en-US" smtClean="0"/>
              <a:t>‹#›</a:t>
            </a:fld>
            <a:endParaRPr lang="en-US"/>
          </a:p>
        </p:txBody>
      </p:sp>
    </p:spTree>
    <p:extLst>
      <p:ext uri="{BB962C8B-B14F-4D97-AF65-F5344CB8AC3E}">
        <p14:creationId xmlns:p14="http://schemas.microsoft.com/office/powerpoint/2010/main" val="412314797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19A8ADA-7A6B-4D60-9AC9-6D5407E856C8}" type="datetimeFigureOut">
              <a:rPr lang="en-US" smtClean="0"/>
              <a:t>10/22/2015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5BC6A66-2B53-49BD-95E0-8555AB64F77B}" type="slidenum">
              <a:rPr lang="en-US" smtClean="0"/>
              <a:t>‹#›</a:t>
            </a:fld>
            <a:endParaRPr lang="en-US"/>
          </a:p>
        </p:txBody>
      </p:sp>
    </p:spTree>
    <p:extLst>
      <p:ext uri="{BB962C8B-B14F-4D97-AF65-F5344CB8AC3E}">
        <p14:creationId xmlns:p14="http://schemas.microsoft.com/office/powerpoint/2010/main" val="126418034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19A8ADA-7A6B-4D60-9AC9-6D5407E856C8}" type="datetimeFigureOut">
              <a:rPr lang="en-US" smtClean="0"/>
              <a:t>10/22/2015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5BC6A66-2B53-49BD-95E0-8555AB64F77B}" type="slidenum">
              <a:rPr lang="en-US" smtClean="0"/>
              <a:t>‹#›</a:t>
            </a:fld>
            <a:endParaRPr lang="en-US"/>
          </a:p>
        </p:txBody>
      </p:sp>
    </p:spTree>
    <p:extLst>
      <p:ext uri="{BB962C8B-B14F-4D97-AF65-F5344CB8AC3E}">
        <p14:creationId xmlns:p14="http://schemas.microsoft.com/office/powerpoint/2010/main" val="337710079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19A8ADA-7A6B-4D60-9AC9-6D5407E856C8}" type="datetimeFigureOut">
              <a:rPr lang="en-US" smtClean="0"/>
              <a:t>10/22/2015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5BC6A66-2B53-49BD-95E0-8555AB64F77B}" type="slidenum">
              <a:rPr lang="en-US" smtClean="0"/>
              <a:t>‹#›</a:t>
            </a:fld>
            <a:endParaRPr lang="en-US"/>
          </a:p>
        </p:txBody>
      </p:sp>
    </p:spTree>
    <p:extLst>
      <p:ext uri="{BB962C8B-B14F-4D97-AF65-F5344CB8AC3E}">
        <p14:creationId xmlns:p14="http://schemas.microsoft.com/office/powerpoint/2010/main" val="57500594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19A8ADA-7A6B-4D60-9AC9-6D5407E856C8}" type="datetimeFigureOut">
              <a:rPr lang="en-US" smtClean="0"/>
              <a:t>10/22/2015</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5BC6A66-2B53-49BD-95E0-8555AB64F77B}" type="slidenum">
              <a:rPr lang="en-US" smtClean="0"/>
              <a:t>‹#›</a:t>
            </a:fld>
            <a:endParaRPr lang="en-US"/>
          </a:p>
        </p:txBody>
      </p:sp>
    </p:spTree>
    <p:extLst>
      <p:ext uri="{BB962C8B-B14F-4D97-AF65-F5344CB8AC3E}">
        <p14:creationId xmlns:p14="http://schemas.microsoft.com/office/powerpoint/2010/main" val="312500800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http://library.sc.edu/digital" TargetMode="Externa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13.jp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hyperlink" Target="https://docs.google.com/document/d/1NGT6bL8wrIoGA_NtrOxJi1k0ZRvrVx8V1Hlp6LYc0h8/edit?usp=sharing" TargetMode="Externa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hyperlink" Target="http://library.sc.edu/p/collections/Rare?" TargetMode="External"/><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2" Type="http://schemas.openxmlformats.org/officeDocument/2006/relationships/hyperlink" Target="http://digital.tcl.sc.edu:8081/" TargetMode="Externa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hyperlink" Target="https://archivesspace.atlassian.net/wiki/display/ADC/Public+Interface+Enhancement+Project" TargetMode="External"/><Relationship Id="rId2" Type="http://schemas.openxmlformats.org/officeDocument/2006/relationships/image" Target="../media/image20.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277933"/>
            <a:ext cx="9144000" cy="1864043"/>
          </a:xfrm>
        </p:spPr>
        <p:txBody>
          <a:bodyPr>
            <a:normAutofit/>
          </a:bodyPr>
          <a:lstStyle/>
          <a:p>
            <a:r>
              <a:rPr lang="en-US" sz="4000" dirty="0" smtClean="0">
                <a:latin typeface="Arial" panose="020B0604020202020204" pitchFamily="34" charset="0"/>
                <a:cs typeface="Arial" panose="020B0604020202020204" pitchFamily="34" charset="0"/>
              </a:rPr>
              <a:t>Implementing </a:t>
            </a:r>
            <a:r>
              <a:rPr lang="en-US" sz="4000" dirty="0" err="1" smtClean="0">
                <a:latin typeface="Arial" panose="020B0604020202020204" pitchFamily="34" charset="0"/>
                <a:cs typeface="Arial" panose="020B0604020202020204" pitchFamily="34" charset="0"/>
              </a:rPr>
              <a:t>ArchivesSpace</a:t>
            </a:r>
            <a:r>
              <a:rPr lang="en-US" sz="4000" dirty="0" smtClean="0">
                <a:latin typeface="Arial" panose="020B0604020202020204" pitchFamily="34" charset="0"/>
                <a:cs typeface="Arial" panose="020B0604020202020204" pitchFamily="34" charset="0"/>
              </a:rPr>
              <a:t> at University of South Carolina, Columbia</a:t>
            </a:r>
            <a:endParaRPr lang="en-US" sz="4000" dirty="0">
              <a:latin typeface="Arial" panose="020B0604020202020204" pitchFamily="34" charset="0"/>
              <a:cs typeface="Arial" panose="020B0604020202020204" pitchFamily="34" charset="0"/>
            </a:endParaRPr>
          </a:p>
        </p:txBody>
      </p:sp>
      <p:sp>
        <p:nvSpPr>
          <p:cNvPr id="3" name="Subtitle 2"/>
          <p:cNvSpPr>
            <a:spLocks noGrp="1"/>
          </p:cNvSpPr>
          <p:nvPr>
            <p:ph type="subTitle" idx="1"/>
          </p:nvPr>
        </p:nvSpPr>
        <p:spPr>
          <a:xfrm>
            <a:off x="1524000" y="3213986"/>
            <a:ext cx="9144000" cy="1655762"/>
          </a:xfrm>
        </p:spPr>
        <p:txBody>
          <a:bodyPr/>
          <a:lstStyle/>
          <a:p>
            <a:r>
              <a:rPr lang="en-US" b="1" dirty="0" smtClean="0">
                <a:latin typeface="Arial" panose="020B0604020202020204" pitchFamily="34" charset="0"/>
                <a:cs typeface="Arial" panose="020B0604020202020204" pitchFamily="34" charset="0"/>
              </a:rPr>
              <a:t>Teamwork, Membership, and Migration</a:t>
            </a:r>
            <a:endParaRPr lang="en-US" b="1" dirty="0">
              <a:latin typeface="Arial" panose="020B0604020202020204" pitchFamily="34" charset="0"/>
              <a:cs typeface="Arial" panose="020B0604020202020204" pitchFamily="34" charset="0"/>
            </a:endParaRPr>
          </a:p>
        </p:txBody>
      </p:sp>
      <p:sp>
        <p:nvSpPr>
          <p:cNvPr id="4" name="TextBox 3"/>
          <p:cNvSpPr txBox="1"/>
          <p:nvPr/>
        </p:nvSpPr>
        <p:spPr>
          <a:xfrm>
            <a:off x="351692" y="4895557"/>
            <a:ext cx="4318782" cy="1754326"/>
          </a:xfrm>
          <a:prstGeom prst="rect">
            <a:avLst/>
          </a:prstGeom>
          <a:noFill/>
        </p:spPr>
        <p:txBody>
          <a:bodyPr wrap="square" rtlCol="0">
            <a:spAutoFit/>
          </a:bodyPr>
          <a:lstStyle/>
          <a:p>
            <a:r>
              <a:rPr lang="en-US" dirty="0" smtClean="0">
                <a:latin typeface="Arial" panose="020B0604020202020204" pitchFamily="34" charset="0"/>
                <a:cs typeface="Arial" panose="020B0604020202020204" pitchFamily="34" charset="0"/>
              </a:rPr>
              <a:t>Ashley Knox</a:t>
            </a:r>
          </a:p>
          <a:p>
            <a:r>
              <a:rPr lang="en-US" dirty="0" smtClean="0">
                <a:latin typeface="Arial" panose="020B0604020202020204" pitchFamily="34" charset="0"/>
                <a:cs typeface="Arial" panose="020B0604020202020204" pitchFamily="34" charset="0"/>
              </a:rPr>
              <a:t>Digital Projects Librarian</a:t>
            </a:r>
          </a:p>
          <a:p>
            <a:r>
              <a:rPr lang="en-US" dirty="0" smtClean="0">
                <a:latin typeface="Arial" panose="020B0604020202020204" pitchFamily="34" charset="0"/>
                <a:cs typeface="Arial" panose="020B0604020202020204" pitchFamily="34" charset="0"/>
              </a:rPr>
              <a:t>University of South Carolina Libraries</a:t>
            </a:r>
          </a:p>
          <a:p>
            <a:r>
              <a:rPr lang="en-US" dirty="0" smtClean="0">
                <a:latin typeface="Arial" panose="020B0604020202020204" pitchFamily="34" charset="0"/>
                <a:cs typeface="Arial" panose="020B0604020202020204" pitchFamily="34" charset="0"/>
              </a:rPr>
              <a:t>knoxam@mailbox.sc.edu</a:t>
            </a:r>
          </a:p>
          <a:p>
            <a:r>
              <a:rPr lang="en-US" dirty="0" smtClean="0">
                <a:latin typeface="Arial" panose="020B0604020202020204" pitchFamily="34" charset="0"/>
                <a:cs typeface="Arial" panose="020B0604020202020204" pitchFamily="34" charset="0"/>
                <a:hlinkClick r:id="rId2"/>
              </a:rPr>
              <a:t>http://library.sc.edu/digital</a:t>
            </a:r>
            <a:endParaRPr lang="en-US" dirty="0" smtClean="0">
              <a:latin typeface="Arial" panose="020B0604020202020204" pitchFamily="34" charset="0"/>
              <a:cs typeface="Arial" panose="020B0604020202020204" pitchFamily="34" charset="0"/>
            </a:endParaRPr>
          </a:p>
          <a:p>
            <a:endParaRPr lang="en-US" dirty="0" smtClean="0"/>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591511" y="5349875"/>
            <a:ext cx="3733333" cy="952381"/>
          </a:xfrm>
          <a:prstGeom prst="rect">
            <a:avLst/>
          </a:prstGeom>
        </p:spPr>
      </p:pic>
    </p:spTree>
    <p:extLst>
      <p:ext uri="{BB962C8B-B14F-4D97-AF65-F5344CB8AC3E}">
        <p14:creationId xmlns:p14="http://schemas.microsoft.com/office/powerpoint/2010/main" val="306063596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11746" y="321271"/>
            <a:ext cx="11550309" cy="6120473"/>
          </a:xfrm>
          <a:prstGeom prst="rect">
            <a:avLst/>
          </a:prstGeom>
        </p:spPr>
      </p:pic>
      <p:sp>
        <p:nvSpPr>
          <p:cNvPr id="3" name="TextBox 2"/>
          <p:cNvSpPr txBox="1"/>
          <p:nvPr/>
        </p:nvSpPr>
        <p:spPr>
          <a:xfrm>
            <a:off x="3480179" y="5766175"/>
            <a:ext cx="1746913" cy="955345"/>
          </a:xfrm>
          <a:prstGeom prst="rect">
            <a:avLst/>
          </a:prstGeom>
          <a:solidFill>
            <a:schemeClr val="bg2"/>
          </a:solidFill>
          <a:ln w="57150">
            <a:solidFill>
              <a:srgbClr val="0070C0"/>
            </a:solidFill>
          </a:ln>
        </p:spPr>
        <p:txBody>
          <a:bodyPr wrap="square" rtlCol="0">
            <a:spAutoFit/>
          </a:bodyPr>
          <a:lstStyle/>
          <a:p>
            <a:r>
              <a:rPr lang="en-US" sz="5400" dirty="0" smtClean="0">
                <a:latin typeface="Arial" panose="020B0604020202020204" pitchFamily="34" charset="0"/>
                <a:cs typeface="Arial" panose="020B0604020202020204" pitchFamily="34" charset="0"/>
              </a:rPr>
              <a:t>After</a:t>
            </a:r>
            <a:endParaRPr lang="en-US" sz="5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17329257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53878" y="898243"/>
            <a:ext cx="6483664" cy="983346"/>
          </a:xfrm>
        </p:spPr>
        <p:txBody>
          <a:bodyPr/>
          <a:lstStyle/>
          <a:p>
            <a:r>
              <a:rPr lang="en-US" b="1" dirty="0" smtClean="0">
                <a:latin typeface="Arial" panose="020B0604020202020204" pitchFamily="34" charset="0"/>
                <a:cs typeface="Arial" panose="020B0604020202020204" pitchFamily="34" charset="0"/>
              </a:rPr>
              <a:t>Recommendations</a:t>
            </a:r>
            <a:endParaRPr lang="en-US" b="1" dirty="0">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a:xfrm>
            <a:off x="806843" y="2217622"/>
            <a:ext cx="10515600" cy="3756422"/>
          </a:xfrm>
        </p:spPr>
        <p:txBody>
          <a:bodyPr/>
          <a:lstStyle/>
          <a:p>
            <a:r>
              <a:rPr lang="en-US" dirty="0" smtClean="0">
                <a:latin typeface="Arial" panose="020B0604020202020204" pitchFamily="34" charset="0"/>
                <a:cs typeface="Arial" panose="020B0604020202020204" pitchFamily="34" charset="0"/>
              </a:rPr>
              <a:t>Create a team and goals</a:t>
            </a:r>
          </a:p>
          <a:p>
            <a:r>
              <a:rPr lang="en-US" dirty="0" smtClean="0">
                <a:latin typeface="Arial" panose="020B0604020202020204" pitchFamily="34" charset="0"/>
                <a:cs typeface="Arial" panose="020B0604020202020204" pitchFamily="34" charset="0"/>
              </a:rPr>
              <a:t>Migrate your data or start with a clean slate</a:t>
            </a:r>
          </a:p>
          <a:p>
            <a:r>
              <a:rPr lang="en-US" dirty="0" smtClean="0">
                <a:latin typeface="Arial" panose="020B0604020202020204" pitchFamily="34" charset="0"/>
                <a:cs typeface="Arial" panose="020B0604020202020204" pitchFamily="34" charset="0"/>
              </a:rPr>
              <a:t>Get training</a:t>
            </a:r>
          </a:p>
          <a:p>
            <a:r>
              <a:rPr lang="en-US" dirty="0" smtClean="0">
                <a:latin typeface="Arial" panose="020B0604020202020204" pitchFamily="34" charset="0"/>
                <a:cs typeface="Arial" panose="020B0604020202020204" pitchFamily="34" charset="0"/>
              </a:rPr>
              <a:t>Create manuals and best practices</a:t>
            </a:r>
          </a:p>
          <a:p>
            <a:r>
              <a:rPr lang="en-US" dirty="0" smtClean="0">
                <a:latin typeface="Arial" panose="020B0604020202020204" pitchFamily="34" charset="0"/>
                <a:cs typeface="Arial" panose="020B0604020202020204" pitchFamily="34" charset="0"/>
              </a:rPr>
              <a:t>Work with your community</a:t>
            </a:r>
          </a:p>
          <a:p>
            <a:r>
              <a:rPr lang="en-US" dirty="0" smtClean="0">
                <a:latin typeface="Arial" panose="020B0604020202020204" pitchFamily="34" charset="0"/>
                <a:cs typeface="Arial" panose="020B0604020202020204" pitchFamily="34" charset="0"/>
              </a:rPr>
              <a:t>Launch!</a:t>
            </a:r>
            <a:endParaRPr lang="en-US" dirty="0">
              <a:latin typeface="Arial" panose="020B0604020202020204" pitchFamily="34" charset="0"/>
              <a:cs typeface="Arial" panose="020B0604020202020204" pitchFamily="34" charset="0"/>
            </a:endParaRPr>
          </a:p>
        </p:txBody>
      </p:sp>
      <p:pic>
        <p:nvPicPr>
          <p:cNvPr id="4" name="Picture 3"/>
          <p:cNvPicPr>
            <a:picLocks noChangeAspect="1"/>
          </p:cNvPicPr>
          <p:nvPr/>
        </p:nvPicPr>
        <p:blipFill>
          <a:blip r:embed="rId2"/>
          <a:stretch>
            <a:fillRect/>
          </a:stretch>
        </p:blipFill>
        <p:spPr>
          <a:xfrm>
            <a:off x="8889849" y="2217622"/>
            <a:ext cx="2641600" cy="3086100"/>
          </a:xfrm>
          <a:prstGeom prst="rect">
            <a:avLst/>
          </a:prstGeom>
        </p:spPr>
      </p:pic>
    </p:spTree>
    <p:extLst>
      <p:ext uri="{BB962C8B-B14F-4D97-AF65-F5344CB8AC3E}">
        <p14:creationId xmlns:p14="http://schemas.microsoft.com/office/powerpoint/2010/main" val="183642823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8697499" y="4540717"/>
            <a:ext cx="2667372" cy="1600423"/>
          </a:xfrm>
        </p:spPr>
      </p:pic>
      <p:sp>
        <p:nvSpPr>
          <p:cNvPr id="5" name="Rectangle 4"/>
          <p:cNvSpPr/>
          <p:nvPr/>
        </p:nvSpPr>
        <p:spPr>
          <a:xfrm>
            <a:off x="582385" y="4663812"/>
            <a:ext cx="6096000" cy="1477328"/>
          </a:xfrm>
          <a:prstGeom prst="rect">
            <a:avLst/>
          </a:prstGeom>
        </p:spPr>
        <p:txBody>
          <a:bodyPr>
            <a:spAutoFit/>
          </a:bodyPr>
          <a:lstStyle/>
          <a:p>
            <a:r>
              <a:rPr lang="en-US" dirty="0" smtClean="0">
                <a:effectLst/>
                <a:latin typeface="Calibri" panose="020F0502020204030204" pitchFamily="34" charset="0"/>
                <a:ea typeface="Times New Roman" panose="02020603050405020304" pitchFamily="18" charset="0"/>
                <a:cs typeface="Times New Roman" panose="02020603050405020304" pitchFamily="18" charset="0"/>
              </a:rPr>
              <a:t>Katharine Thompson Allen</a:t>
            </a:r>
            <a:endParaRPr lang="en-US" dirty="0" smtClean="0">
              <a:effectLst/>
              <a:latin typeface="Calibri" panose="020F0502020204030204" pitchFamily="34" charset="0"/>
              <a:ea typeface="Calibri" panose="020F0502020204030204" pitchFamily="34" charset="0"/>
              <a:cs typeface="Times New Roman" panose="02020603050405020304" pitchFamily="18" charset="0"/>
            </a:endParaRPr>
          </a:p>
          <a:p>
            <a:r>
              <a:rPr lang="en-US" dirty="0" smtClean="0">
                <a:effectLst/>
                <a:latin typeface="Calibri" panose="020F0502020204030204" pitchFamily="34" charset="0"/>
                <a:ea typeface="Times New Roman" panose="02020603050405020304" pitchFamily="18" charset="0"/>
                <a:cs typeface="Times New Roman" panose="02020603050405020304" pitchFamily="18" charset="0"/>
              </a:rPr>
              <a:t>Project Archivist</a:t>
            </a:r>
            <a:endParaRPr lang="en-US" dirty="0" smtClean="0">
              <a:effectLst/>
              <a:latin typeface="Calibri" panose="020F0502020204030204" pitchFamily="34" charset="0"/>
              <a:ea typeface="Calibri" panose="020F0502020204030204" pitchFamily="34" charset="0"/>
              <a:cs typeface="Times New Roman" panose="02020603050405020304" pitchFamily="18" charset="0"/>
            </a:endParaRPr>
          </a:p>
          <a:p>
            <a:r>
              <a:rPr lang="en-US" dirty="0" smtClean="0">
                <a:effectLst/>
                <a:latin typeface="Calibri" panose="020F0502020204030204" pitchFamily="34" charset="0"/>
                <a:ea typeface="Times New Roman" panose="02020603050405020304" pitchFamily="18" charset="0"/>
                <a:cs typeface="Times New Roman" panose="02020603050405020304" pitchFamily="18" charset="0"/>
              </a:rPr>
              <a:t>South </a:t>
            </a:r>
            <a:r>
              <a:rPr lang="en-US" dirty="0" err="1" smtClean="0">
                <a:effectLst/>
                <a:latin typeface="Calibri" panose="020F0502020204030204" pitchFamily="34" charset="0"/>
                <a:ea typeface="Times New Roman" panose="02020603050405020304" pitchFamily="18" charset="0"/>
                <a:cs typeface="Times New Roman" panose="02020603050405020304" pitchFamily="18" charset="0"/>
              </a:rPr>
              <a:t>Caroliniana</a:t>
            </a:r>
            <a:r>
              <a:rPr lang="en-US" dirty="0" smtClean="0">
                <a:effectLst/>
                <a:latin typeface="Calibri" panose="020F0502020204030204" pitchFamily="34" charset="0"/>
                <a:ea typeface="Times New Roman" panose="02020603050405020304" pitchFamily="18" charset="0"/>
                <a:cs typeface="Times New Roman" panose="02020603050405020304" pitchFamily="18" charset="0"/>
              </a:rPr>
              <a:t> Library </a:t>
            </a:r>
            <a:r>
              <a:rPr lang="en-US" dirty="0" smtClean="0">
                <a:effectLst/>
                <a:latin typeface="Calibri" panose="020F0502020204030204" pitchFamily="34" charset="0"/>
                <a:ea typeface="Times New Roman" panose="02020603050405020304" pitchFamily="18" charset="0"/>
                <a:cs typeface="Times New Roman" panose="02020603050405020304" pitchFamily="18" charset="0"/>
              </a:rPr>
              <a:t/>
            </a:r>
            <a:br>
              <a:rPr lang="en-US" dirty="0" smtClean="0">
                <a:effectLst/>
                <a:latin typeface="Calibri" panose="020F0502020204030204" pitchFamily="34" charset="0"/>
                <a:ea typeface="Times New Roman" panose="02020603050405020304" pitchFamily="18" charset="0"/>
                <a:cs typeface="Times New Roman" panose="02020603050405020304" pitchFamily="18" charset="0"/>
              </a:rPr>
            </a:br>
            <a:r>
              <a:rPr lang="en-US" dirty="0" smtClean="0">
                <a:effectLst/>
                <a:latin typeface="Calibri" panose="020F0502020204030204" pitchFamily="34" charset="0"/>
                <a:ea typeface="Times New Roman" panose="02020603050405020304" pitchFamily="18" charset="0"/>
                <a:cs typeface="Times New Roman" panose="02020603050405020304" pitchFamily="18" charset="0"/>
              </a:rPr>
              <a:t>University of South Carolina Libraries</a:t>
            </a:r>
            <a:endParaRPr lang="en-US" dirty="0" smtClean="0">
              <a:effectLst/>
              <a:latin typeface="Calibri" panose="020F0502020204030204" pitchFamily="34" charset="0"/>
              <a:ea typeface="Calibri" panose="020F0502020204030204" pitchFamily="34" charset="0"/>
              <a:cs typeface="Times New Roman" panose="02020603050405020304" pitchFamily="18" charset="0"/>
            </a:endParaRPr>
          </a:p>
          <a:p>
            <a:r>
              <a:rPr lang="en-US" dirty="0" smtClean="0">
                <a:effectLst/>
                <a:latin typeface="Calibri" panose="020F0502020204030204" pitchFamily="34" charset="0"/>
                <a:ea typeface="Times New Roman" panose="02020603050405020304" pitchFamily="18" charset="0"/>
                <a:cs typeface="Times New Roman" panose="02020603050405020304" pitchFamily="18" charset="0"/>
              </a:rPr>
              <a:t>allenkat@mailbox.sc.edu</a:t>
            </a:r>
            <a:endParaRPr lang="en-US" dirty="0"/>
          </a:p>
        </p:txBody>
      </p:sp>
      <p:sp>
        <p:nvSpPr>
          <p:cNvPr id="7" name="TextBox 6"/>
          <p:cNvSpPr txBox="1"/>
          <p:nvPr/>
        </p:nvSpPr>
        <p:spPr>
          <a:xfrm>
            <a:off x="582385" y="1311646"/>
            <a:ext cx="11010901" cy="2339102"/>
          </a:xfrm>
          <a:prstGeom prst="rect">
            <a:avLst/>
          </a:prstGeom>
          <a:noFill/>
        </p:spPr>
        <p:txBody>
          <a:bodyPr wrap="square" rtlCol="0">
            <a:spAutoFit/>
          </a:bodyPr>
          <a:lstStyle/>
          <a:p>
            <a:pPr algn="ctr"/>
            <a:r>
              <a:rPr lang="en-US" sz="4000" dirty="0" err="1" smtClean="0">
                <a:latin typeface="Arial" panose="020B0604020202020204" pitchFamily="34" charset="0"/>
                <a:cs typeface="Arial" panose="020B0604020202020204" pitchFamily="34" charset="0"/>
              </a:rPr>
              <a:t>ArchivesSpace</a:t>
            </a:r>
            <a:r>
              <a:rPr lang="en-US" sz="4000" dirty="0" smtClean="0">
                <a:latin typeface="Arial" panose="020B0604020202020204" pitchFamily="34" charset="0"/>
                <a:cs typeface="Arial" panose="020B0604020202020204" pitchFamily="34" charset="0"/>
              </a:rPr>
              <a:t> in the </a:t>
            </a:r>
            <a:r>
              <a:rPr lang="en-US" sz="4000" dirty="0" smtClean="0">
                <a:latin typeface="Arial" panose="020B0604020202020204" pitchFamily="34" charset="0"/>
                <a:cs typeface="Arial" panose="020B0604020202020204" pitchFamily="34" charset="0"/>
              </a:rPr>
              <a:t>South </a:t>
            </a:r>
            <a:r>
              <a:rPr lang="en-US" sz="4000" dirty="0" err="1" smtClean="0">
                <a:latin typeface="Arial" panose="020B0604020202020204" pitchFamily="34" charset="0"/>
                <a:cs typeface="Arial" panose="020B0604020202020204" pitchFamily="34" charset="0"/>
              </a:rPr>
              <a:t>Caroliniana</a:t>
            </a:r>
            <a:r>
              <a:rPr lang="en-US" sz="4000" dirty="0" smtClean="0">
                <a:latin typeface="Arial" panose="020B0604020202020204" pitchFamily="34" charset="0"/>
                <a:cs typeface="Arial" panose="020B0604020202020204" pitchFamily="34" charset="0"/>
              </a:rPr>
              <a:t> Library, </a:t>
            </a:r>
            <a:r>
              <a:rPr lang="en-US" sz="4000" dirty="0" smtClean="0">
                <a:latin typeface="Arial" panose="020B0604020202020204" pitchFamily="34" charset="0"/>
                <a:cs typeface="Arial" panose="020B0604020202020204" pitchFamily="34" charset="0"/>
              </a:rPr>
              <a:t>University of South Carolina </a:t>
            </a:r>
            <a:r>
              <a:rPr lang="en-US" sz="4000" dirty="0" smtClean="0">
                <a:latin typeface="Arial" panose="020B0604020202020204" pitchFamily="34" charset="0"/>
                <a:cs typeface="Arial" panose="020B0604020202020204" pitchFamily="34" charset="0"/>
              </a:rPr>
              <a:t>Libraries</a:t>
            </a:r>
          </a:p>
          <a:p>
            <a:pPr algn="ctr"/>
            <a:r>
              <a:rPr lang="en-US" sz="2400" b="1" dirty="0" smtClean="0">
                <a:latin typeface="Arial" panose="020B0604020202020204" pitchFamily="34" charset="0"/>
                <a:cs typeface="Arial" panose="020B0604020202020204" pitchFamily="34" charset="0"/>
              </a:rPr>
              <a:t>Using the Accessions Form and </a:t>
            </a:r>
          </a:p>
          <a:p>
            <a:pPr algn="ctr"/>
            <a:r>
              <a:rPr lang="en-US" sz="2400" b="1" dirty="0" smtClean="0">
                <a:latin typeface="Arial" panose="020B0604020202020204" pitchFamily="34" charset="0"/>
                <a:cs typeface="Arial" panose="020B0604020202020204" pitchFamily="34" charset="0"/>
              </a:rPr>
              <a:t>Standardizing Collection Description and Access</a:t>
            </a:r>
            <a:endParaRPr lang="en-US" sz="2400" b="1" dirty="0" smtClean="0">
              <a:latin typeface="Arial" panose="020B0604020202020204" pitchFamily="34" charset="0"/>
              <a:cs typeface="Arial" panose="020B0604020202020204" pitchFamily="34" charset="0"/>
            </a:endParaRPr>
          </a:p>
          <a:p>
            <a:pPr algn="ctr"/>
            <a:endParaRPr lang="en-US" dirty="0"/>
          </a:p>
        </p:txBody>
      </p:sp>
    </p:spTree>
    <p:extLst>
      <p:ext uri="{BB962C8B-B14F-4D97-AF65-F5344CB8AC3E}">
        <p14:creationId xmlns:p14="http://schemas.microsoft.com/office/powerpoint/2010/main" val="4899098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Arial" panose="020B0604020202020204" pitchFamily="34" charset="0"/>
                <a:cs typeface="Arial" panose="020B0604020202020204" pitchFamily="34" charset="0"/>
              </a:rPr>
              <a:t>South </a:t>
            </a:r>
            <a:r>
              <a:rPr lang="en-US" dirty="0" err="1" smtClean="0">
                <a:latin typeface="Arial" panose="020B0604020202020204" pitchFamily="34" charset="0"/>
                <a:cs typeface="Arial" panose="020B0604020202020204" pitchFamily="34" charset="0"/>
              </a:rPr>
              <a:t>Caroliniana</a:t>
            </a:r>
            <a:r>
              <a:rPr lang="en-US" dirty="0" smtClean="0">
                <a:latin typeface="Arial" panose="020B0604020202020204" pitchFamily="34" charset="0"/>
                <a:cs typeface="Arial" panose="020B0604020202020204" pitchFamily="34" charset="0"/>
              </a:rPr>
              <a:t> Library</a:t>
            </a:r>
            <a:endParaRPr lang="en-US" dirty="0">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p:txBody>
          <a:bodyPr>
            <a:normAutofit lnSpcReduction="10000"/>
          </a:bodyPr>
          <a:lstStyle/>
          <a:p>
            <a:r>
              <a:rPr lang="en-US" dirty="0" smtClean="0">
                <a:latin typeface="Arial" panose="020B0604020202020204" pitchFamily="34" charset="0"/>
                <a:cs typeface="Arial" panose="020B0604020202020204" pitchFamily="34" charset="0"/>
              </a:rPr>
              <a:t>Nation’s oldest freestanding college library (1840)</a:t>
            </a:r>
          </a:p>
          <a:p>
            <a:r>
              <a:rPr lang="en-US" dirty="0" smtClean="0">
                <a:latin typeface="Arial" panose="020B0604020202020204" pitchFamily="34" charset="0"/>
                <a:cs typeface="Arial" panose="020B0604020202020204" pitchFamily="34" charset="0"/>
              </a:rPr>
              <a:t>Since 1940 has housed materials pertaining to the history and culture of South Carolina </a:t>
            </a:r>
          </a:p>
          <a:p>
            <a:r>
              <a:rPr lang="en-US" dirty="0" smtClean="0">
                <a:latin typeface="Arial" panose="020B0604020202020204" pitchFamily="34" charset="0"/>
                <a:cs typeface="Arial" panose="020B0604020202020204" pitchFamily="34" charset="0"/>
              </a:rPr>
              <a:t>Circulate </a:t>
            </a:r>
            <a:r>
              <a:rPr lang="en-US" dirty="0" smtClean="0">
                <a:effectLst/>
                <a:latin typeface="Arial" panose="020B0604020202020204" pitchFamily="34" charset="0"/>
                <a:ea typeface="Calibri" panose="020F0502020204030204" pitchFamily="34" charset="0"/>
                <a:cs typeface="Arial" panose="020B0604020202020204" pitchFamily="34" charset="0"/>
              </a:rPr>
              <a:t>around 400,000 items per year</a:t>
            </a:r>
          </a:p>
          <a:p>
            <a:r>
              <a:rPr lang="en-US" dirty="0" smtClean="0">
                <a:effectLst/>
                <a:latin typeface="Arial" panose="020B0604020202020204" pitchFamily="34" charset="0"/>
                <a:ea typeface="Calibri" panose="020F0502020204030204" pitchFamily="34" charset="0"/>
                <a:cs typeface="Arial" panose="020B0604020202020204" pitchFamily="34" charset="0"/>
              </a:rPr>
              <a:t>Collection estimates include:</a:t>
            </a:r>
          </a:p>
          <a:p>
            <a:pPr lvl="1"/>
            <a:r>
              <a:rPr lang="en-US" dirty="0" smtClean="0">
                <a:effectLst/>
                <a:latin typeface="Arial" panose="020B0604020202020204" pitchFamily="34" charset="0"/>
                <a:ea typeface="Calibri" panose="020F0502020204030204" pitchFamily="34" charset="0"/>
                <a:cs typeface="Arial" panose="020B0604020202020204" pitchFamily="34" charset="0"/>
              </a:rPr>
              <a:t>Over 1 million printed volumes</a:t>
            </a:r>
            <a:endParaRPr lang="en-US" dirty="0">
              <a:latin typeface="Arial" panose="020B0604020202020204" pitchFamily="34" charset="0"/>
              <a:ea typeface="Calibri" panose="020F0502020204030204" pitchFamily="34" charset="0"/>
              <a:cs typeface="Arial" panose="020B0604020202020204" pitchFamily="34" charset="0"/>
            </a:endParaRPr>
          </a:p>
          <a:p>
            <a:pPr lvl="1"/>
            <a:r>
              <a:rPr lang="en-US" dirty="0" smtClean="0">
                <a:effectLst/>
                <a:latin typeface="Arial" panose="020B0604020202020204" pitchFamily="34" charset="0"/>
                <a:ea typeface="Calibri" panose="020F0502020204030204" pitchFamily="34" charset="0"/>
                <a:cs typeface="Arial" panose="020B0604020202020204" pitchFamily="34" charset="0"/>
              </a:rPr>
              <a:t>15,000 linear feet of Manuscript and University Archives materials</a:t>
            </a:r>
            <a:endParaRPr lang="en-US" dirty="0">
              <a:latin typeface="Arial" panose="020B0604020202020204" pitchFamily="34" charset="0"/>
              <a:ea typeface="Calibri" panose="020F0502020204030204" pitchFamily="34" charset="0"/>
              <a:cs typeface="Arial" panose="020B0604020202020204" pitchFamily="34" charset="0"/>
            </a:endParaRPr>
          </a:p>
          <a:p>
            <a:pPr lvl="1"/>
            <a:r>
              <a:rPr lang="en-US" dirty="0" smtClean="0">
                <a:effectLst/>
                <a:latin typeface="Arial" panose="020B0604020202020204" pitchFamily="34" charset="0"/>
                <a:ea typeface="Calibri" panose="020F0502020204030204" pitchFamily="34" charset="0"/>
                <a:cs typeface="Arial" panose="020B0604020202020204" pitchFamily="34" charset="0"/>
              </a:rPr>
              <a:t>4000-5000 maps</a:t>
            </a:r>
            <a:endParaRPr lang="en-US" dirty="0">
              <a:latin typeface="Arial" panose="020B0604020202020204" pitchFamily="34" charset="0"/>
              <a:ea typeface="Calibri" panose="020F0502020204030204" pitchFamily="34" charset="0"/>
              <a:cs typeface="Arial" panose="020B0604020202020204" pitchFamily="34" charset="0"/>
            </a:endParaRPr>
          </a:p>
          <a:p>
            <a:pPr lvl="1"/>
            <a:r>
              <a:rPr lang="en-US" dirty="0" smtClean="0">
                <a:effectLst/>
                <a:latin typeface="Arial" panose="020B0604020202020204" pitchFamily="34" charset="0"/>
                <a:ea typeface="Calibri" panose="020F0502020204030204" pitchFamily="34" charset="0"/>
                <a:cs typeface="Arial" panose="020B0604020202020204" pitchFamily="34" charset="0"/>
              </a:rPr>
              <a:t>600 audio materials</a:t>
            </a:r>
            <a:endParaRPr lang="en-US" dirty="0">
              <a:latin typeface="Arial" panose="020B0604020202020204" pitchFamily="34" charset="0"/>
              <a:ea typeface="Calibri" panose="020F0502020204030204" pitchFamily="34" charset="0"/>
              <a:cs typeface="Arial" panose="020B0604020202020204" pitchFamily="34" charset="0"/>
            </a:endParaRPr>
          </a:p>
          <a:p>
            <a:pPr lvl="1"/>
            <a:r>
              <a:rPr lang="en-US" dirty="0" smtClean="0">
                <a:effectLst/>
                <a:latin typeface="Arial" panose="020B0604020202020204" pitchFamily="34" charset="0"/>
                <a:ea typeface="Calibri" panose="020F0502020204030204" pitchFamily="34" charset="0"/>
                <a:cs typeface="Arial" panose="020B0604020202020204" pitchFamily="34" charset="0"/>
              </a:rPr>
              <a:t>25,000-30,000 microfilm reels</a:t>
            </a:r>
          </a:p>
          <a:p>
            <a:endParaRPr lang="en-US" dirty="0"/>
          </a:p>
        </p:txBody>
      </p:sp>
    </p:spTree>
    <p:extLst>
      <p:ext uri="{BB962C8B-B14F-4D97-AF65-F5344CB8AC3E}">
        <p14:creationId xmlns:p14="http://schemas.microsoft.com/office/powerpoint/2010/main" val="353609207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Arial" panose="020B0604020202020204" pitchFamily="34" charset="0"/>
                <a:cs typeface="Arial" panose="020B0604020202020204" pitchFamily="34" charset="0"/>
              </a:rPr>
              <a:t>Old Accession Method</a:t>
            </a:r>
            <a:endParaRPr lang="en-US" dirty="0">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p:txBody>
          <a:bodyPr/>
          <a:lstStyle/>
          <a:p>
            <a:r>
              <a:rPr lang="en-US" dirty="0" smtClean="0">
                <a:latin typeface="Arial" panose="020B0604020202020204" pitchFamily="34" charset="0"/>
                <a:cs typeface="Arial" panose="020B0604020202020204" pitchFamily="34" charset="0"/>
              </a:rPr>
              <a:t>Purely numerical: number provides no context to date of accession</a:t>
            </a:r>
          </a:p>
          <a:p>
            <a:r>
              <a:rPr lang="en-US" dirty="0" smtClean="0">
                <a:latin typeface="Arial" panose="020B0604020202020204" pitchFamily="34" charset="0"/>
                <a:cs typeface="Arial" panose="020B0604020202020204" pitchFamily="34" charset="0"/>
              </a:rPr>
              <a:t>Two analog forms: notecard with collection information and corresponding entry in a logbook</a:t>
            </a:r>
          </a:p>
          <a:p>
            <a:r>
              <a:rPr lang="en-US" dirty="0" smtClean="0">
                <a:latin typeface="Arial" panose="020B0604020202020204" pitchFamily="34" charset="0"/>
                <a:cs typeface="Arial" panose="020B0604020202020204" pitchFamily="34" charset="0"/>
              </a:rPr>
              <a:t>Issues include:</a:t>
            </a:r>
          </a:p>
          <a:p>
            <a:pPr lvl="1"/>
            <a:r>
              <a:rPr lang="en-US" dirty="0" smtClean="0">
                <a:latin typeface="Arial" panose="020B0604020202020204" pitchFamily="34" charset="0"/>
                <a:cs typeface="Arial" panose="020B0604020202020204" pitchFamily="34" charset="0"/>
              </a:rPr>
              <a:t>No searchable database of accessions</a:t>
            </a:r>
          </a:p>
          <a:p>
            <a:pPr lvl="1"/>
            <a:r>
              <a:rPr lang="en-US" dirty="0" smtClean="0">
                <a:latin typeface="Arial" panose="020B0604020202020204" pitchFamily="34" charset="0"/>
                <a:cs typeface="Arial" panose="020B0604020202020204" pitchFamily="34" charset="0"/>
              </a:rPr>
              <a:t>Difficult to create reports</a:t>
            </a:r>
          </a:p>
          <a:p>
            <a:pPr lvl="1"/>
            <a:r>
              <a:rPr lang="en-US" dirty="0" smtClean="0">
                <a:latin typeface="Arial" panose="020B0604020202020204" pitchFamily="34" charset="0"/>
                <a:cs typeface="Arial" panose="020B0604020202020204" pitchFamily="34" charset="0"/>
              </a:rPr>
              <a:t>No backup for either form</a:t>
            </a:r>
          </a:p>
          <a:p>
            <a:pPr lvl="1"/>
            <a:endParaRPr lang="en-US" dirty="0" smtClean="0">
              <a:latin typeface="Arial" panose="020B0604020202020204" pitchFamily="34" charset="0"/>
              <a:cs typeface="Arial" panose="020B0604020202020204" pitchFamily="34" charset="0"/>
            </a:endParaRPr>
          </a:p>
          <a:p>
            <a:endParaRPr lang="en-US" dirty="0"/>
          </a:p>
        </p:txBody>
      </p:sp>
    </p:spTree>
    <p:extLst>
      <p:ext uri="{BB962C8B-B14F-4D97-AF65-F5344CB8AC3E}">
        <p14:creationId xmlns:p14="http://schemas.microsoft.com/office/powerpoint/2010/main" val="379641728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66486" y="2252964"/>
            <a:ext cx="5503579" cy="3370942"/>
          </a:xfrm>
          <a:prstGeom prst="rect">
            <a:avLst/>
          </a:prstGeom>
        </p:spPr>
      </p:pic>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302829" y="2252964"/>
            <a:ext cx="5168900" cy="3440549"/>
          </a:xfrm>
          <a:prstGeom prst="rect">
            <a:avLst/>
          </a:prstGeom>
        </p:spPr>
      </p:pic>
      <p:sp>
        <p:nvSpPr>
          <p:cNvPr id="4" name="TextBox 3"/>
          <p:cNvSpPr txBox="1"/>
          <p:nvPr/>
        </p:nvSpPr>
        <p:spPr>
          <a:xfrm>
            <a:off x="366486" y="836281"/>
            <a:ext cx="5217885" cy="1384995"/>
          </a:xfrm>
          <a:prstGeom prst="rect">
            <a:avLst/>
          </a:prstGeom>
          <a:noFill/>
        </p:spPr>
        <p:txBody>
          <a:bodyPr wrap="square" rtlCol="0">
            <a:spAutoFit/>
          </a:bodyPr>
          <a:lstStyle/>
          <a:p>
            <a:r>
              <a:rPr lang="en-US" sz="2800" dirty="0" smtClean="0">
                <a:latin typeface="Arial" panose="020B0604020202020204" pitchFamily="34" charset="0"/>
                <a:cs typeface="Arial" panose="020B0604020202020204" pitchFamily="34" charset="0"/>
              </a:rPr>
              <a:t>First accession: Benjamin Ryan Tillman’s papers (now at Clemson)</a:t>
            </a:r>
            <a:endParaRPr lang="en-US" sz="2800" dirty="0">
              <a:latin typeface="Arial" panose="020B0604020202020204" pitchFamily="34" charset="0"/>
              <a:cs typeface="Arial" panose="020B0604020202020204" pitchFamily="34" charset="0"/>
            </a:endParaRPr>
          </a:p>
        </p:txBody>
      </p:sp>
      <p:sp>
        <p:nvSpPr>
          <p:cNvPr id="5" name="TextBox 4"/>
          <p:cNvSpPr txBox="1"/>
          <p:nvPr/>
        </p:nvSpPr>
        <p:spPr>
          <a:xfrm>
            <a:off x="6302829" y="836280"/>
            <a:ext cx="5217885" cy="954107"/>
          </a:xfrm>
          <a:prstGeom prst="rect">
            <a:avLst/>
          </a:prstGeom>
          <a:noFill/>
        </p:spPr>
        <p:txBody>
          <a:bodyPr wrap="square" rtlCol="0">
            <a:spAutoFit/>
          </a:bodyPr>
          <a:lstStyle/>
          <a:p>
            <a:r>
              <a:rPr lang="en-US" sz="2800" dirty="0" smtClean="0">
                <a:latin typeface="Arial" panose="020B0604020202020204" pitchFamily="34" charset="0"/>
                <a:cs typeface="Arial" panose="020B0604020202020204" pitchFamily="34" charset="0"/>
              </a:rPr>
              <a:t>One of last accessions under old method (15889)</a:t>
            </a:r>
            <a:endParaRPr lang="en-US" sz="28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64169752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550557" y="364672"/>
            <a:ext cx="8128000" cy="6096000"/>
          </a:xfrm>
          <a:prstGeom prst="rect">
            <a:avLst/>
          </a:prstGeom>
        </p:spPr>
      </p:pic>
      <p:sp>
        <p:nvSpPr>
          <p:cNvPr id="4" name="TextBox 3"/>
          <p:cNvSpPr txBox="1"/>
          <p:nvPr/>
        </p:nvSpPr>
        <p:spPr>
          <a:xfrm>
            <a:off x="501650" y="1143000"/>
            <a:ext cx="2694214" cy="646331"/>
          </a:xfrm>
          <a:prstGeom prst="rect">
            <a:avLst/>
          </a:prstGeom>
          <a:noFill/>
        </p:spPr>
        <p:txBody>
          <a:bodyPr wrap="square" rtlCol="0">
            <a:spAutoFit/>
          </a:bodyPr>
          <a:lstStyle/>
          <a:p>
            <a:pPr algn="r"/>
            <a:r>
              <a:rPr lang="en-US" sz="3600" dirty="0" smtClean="0">
                <a:latin typeface="Arial" panose="020B0604020202020204" pitchFamily="34" charset="0"/>
                <a:cs typeface="Arial" panose="020B0604020202020204" pitchFamily="34" charset="0"/>
              </a:rPr>
              <a:t>Old Method</a:t>
            </a:r>
          </a:p>
        </p:txBody>
      </p:sp>
      <p:sp>
        <p:nvSpPr>
          <p:cNvPr id="5" name="TextBox 4"/>
          <p:cNvSpPr txBox="1"/>
          <p:nvPr/>
        </p:nvSpPr>
        <p:spPr>
          <a:xfrm>
            <a:off x="444500" y="5154386"/>
            <a:ext cx="2808514" cy="646331"/>
          </a:xfrm>
          <a:prstGeom prst="rect">
            <a:avLst/>
          </a:prstGeom>
          <a:noFill/>
        </p:spPr>
        <p:txBody>
          <a:bodyPr wrap="square" rtlCol="0">
            <a:spAutoFit/>
          </a:bodyPr>
          <a:lstStyle/>
          <a:p>
            <a:pPr algn="r"/>
            <a:r>
              <a:rPr lang="en-US" sz="3600" dirty="0" smtClean="0">
                <a:latin typeface="Arial" panose="020B0604020202020204" pitchFamily="34" charset="0"/>
                <a:cs typeface="Arial" panose="020B0604020202020204" pitchFamily="34" charset="0"/>
              </a:rPr>
              <a:t>New Method</a:t>
            </a:r>
          </a:p>
        </p:txBody>
      </p:sp>
    </p:spTree>
    <p:extLst>
      <p:ext uri="{BB962C8B-B14F-4D97-AF65-F5344CB8AC3E}">
        <p14:creationId xmlns:p14="http://schemas.microsoft.com/office/powerpoint/2010/main" val="168466447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Arial" panose="020B0604020202020204" pitchFamily="34" charset="0"/>
                <a:cs typeface="Arial" panose="020B0604020202020204" pitchFamily="34" charset="0"/>
              </a:rPr>
              <a:t>New Accession Method (July 2015)</a:t>
            </a:r>
            <a:endParaRPr lang="en-US" dirty="0">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p:txBody>
          <a:bodyPr/>
          <a:lstStyle/>
          <a:p>
            <a:r>
              <a:rPr lang="en-US" dirty="0" smtClean="0">
                <a:latin typeface="Arial" panose="020B0604020202020204" pitchFamily="34" charset="0"/>
                <a:cs typeface="Arial" panose="020B0604020202020204" pitchFamily="34" charset="0"/>
              </a:rPr>
              <a:t>Accession number contains useful information</a:t>
            </a:r>
          </a:p>
          <a:p>
            <a:r>
              <a:rPr lang="en-US" dirty="0" smtClean="0">
                <a:latin typeface="Arial" panose="020B0604020202020204" pitchFamily="34" charset="0"/>
                <a:cs typeface="Arial" panose="020B0604020202020204" pitchFamily="34" charset="0"/>
              </a:rPr>
              <a:t>201507001 YEARMO + order in which items are received</a:t>
            </a:r>
          </a:p>
          <a:p>
            <a:r>
              <a:rPr lang="en-US" dirty="0" smtClean="0">
                <a:latin typeface="Arial" panose="020B0604020202020204" pitchFamily="34" charset="0"/>
                <a:cs typeface="Arial" panose="020B0604020202020204" pitchFamily="34" charset="0"/>
              </a:rPr>
              <a:t>No more notecards; only created in </a:t>
            </a:r>
            <a:r>
              <a:rPr lang="en-US" dirty="0" err="1" smtClean="0">
                <a:latin typeface="Arial" panose="020B0604020202020204" pitchFamily="34" charset="0"/>
                <a:cs typeface="Arial" panose="020B0604020202020204" pitchFamily="34" charset="0"/>
              </a:rPr>
              <a:t>ArchivesSpace</a:t>
            </a:r>
            <a:r>
              <a:rPr lang="en-US" dirty="0" smtClean="0">
                <a:latin typeface="Arial" panose="020B0604020202020204" pitchFamily="34" charset="0"/>
                <a:cs typeface="Arial" panose="020B0604020202020204" pitchFamily="34" charset="0"/>
              </a:rPr>
              <a:t> and accession log (as backup now)</a:t>
            </a:r>
          </a:p>
          <a:p>
            <a:r>
              <a:rPr lang="en-US" dirty="0" smtClean="0">
                <a:latin typeface="Arial" panose="020B0604020202020204" pitchFamily="34" charset="0"/>
                <a:cs typeface="Arial" panose="020B0604020202020204" pitchFamily="34" charset="0"/>
              </a:rPr>
              <a:t>Advantages include</a:t>
            </a:r>
          </a:p>
          <a:p>
            <a:pPr lvl="1"/>
            <a:r>
              <a:rPr lang="en-US" dirty="0" smtClean="0">
                <a:latin typeface="Arial" panose="020B0604020202020204" pitchFamily="34" charset="0"/>
                <a:cs typeface="Arial" panose="020B0604020202020204" pitchFamily="34" charset="0"/>
              </a:rPr>
              <a:t>Accessions are searchable</a:t>
            </a:r>
          </a:p>
          <a:p>
            <a:pPr lvl="1"/>
            <a:r>
              <a:rPr lang="en-US" dirty="0" smtClean="0">
                <a:latin typeface="Arial" panose="020B0604020202020204" pitchFamily="34" charset="0"/>
                <a:cs typeface="Arial" panose="020B0604020202020204" pitchFamily="34" charset="0"/>
              </a:rPr>
              <a:t>Accessions can be converted into Resources</a:t>
            </a:r>
          </a:p>
          <a:p>
            <a:pPr lvl="1"/>
            <a:r>
              <a:rPr lang="en-US" dirty="0" smtClean="0">
                <a:latin typeface="Arial" panose="020B0604020202020204" pitchFamily="34" charset="0"/>
                <a:cs typeface="Arial" panose="020B0604020202020204" pitchFamily="34" charset="0"/>
              </a:rPr>
              <a:t>Potential for reports</a:t>
            </a:r>
          </a:p>
          <a:p>
            <a:pPr lvl="1"/>
            <a:r>
              <a:rPr lang="en-US" dirty="0" smtClean="0">
                <a:latin typeface="Arial" panose="020B0604020202020204" pitchFamily="34" charset="0"/>
                <a:cs typeface="Arial" panose="020B0604020202020204" pitchFamily="34" charset="0"/>
              </a:rPr>
              <a:t>Continued ability to generate new information</a:t>
            </a:r>
          </a:p>
          <a:p>
            <a:pPr marL="914400" lvl="2" indent="0">
              <a:buNone/>
            </a:pPr>
            <a:endParaRPr lang="en-US" dirty="0" smtClean="0"/>
          </a:p>
          <a:p>
            <a:pPr marL="0" indent="0">
              <a:buNone/>
            </a:pPr>
            <a:endParaRPr lang="en-US" dirty="0" smtClean="0"/>
          </a:p>
          <a:p>
            <a:endParaRPr lang="en-US" dirty="0" smtClean="0"/>
          </a:p>
          <a:p>
            <a:endParaRPr lang="en-US" dirty="0"/>
          </a:p>
        </p:txBody>
      </p:sp>
    </p:spTree>
    <p:extLst>
      <p:ext uri="{BB962C8B-B14F-4D97-AF65-F5344CB8AC3E}">
        <p14:creationId xmlns:p14="http://schemas.microsoft.com/office/powerpoint/2010/main" val="7812000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a:stretch/>
        </p:blipFill>
        <p:spPr>
          <a:xfrm>
            <a:off x="3709307" y="277585"/>
            <a:ext cx="7960179" cy="6368143"/>
          </a:xfrm>
          <a:prstGeom prst="rect">
            <a:avLst/>
          </a:prstGeom>
        </p:spPr>
      </p:pic>
      <p:sp>
        <p:nvSpPr>
          <p:cNvPr id="3" name="TextBox 2"/>
          <p:cNvSpPr txBox="1"/>
          <p:nvPr/>
        </p:nvSpPr>
        <p:spPr>
          <a:xfrm>
            <a:off x="751114" y="1257300"/>
            <a:ext cx="2743200" cy="2308324"/>
          </a:xfrm>
          <a:prstGeom prst="rect">
            <a:avLst/>
          </a:prstGeom>
          <a:noFill/>
        </p:spPr>
        <p:txBody>
          <a:bodyPr wrap="square" rtlCol="0">
            <a:spAutoFit/>
          </a:bodyPr>
          <a:lstStyle/>
          <a:p>
            <a:r>
              <a:rPr lang="en-US" sz="3600" dirty="0" smtClean="0">
                <a:latin typeface="Arial" panose="020B0604020202020204" pitchFamily="34" charset="0"/>
                <a:cs typeface="Arial" panose="020B0604020202020204" pitchFamily="34" charset="0"/>
              </a:rPr>
              <a:t>First accession using new method</a:t>
            </a:r>
            <a:endParaRPr lang="en-US" sz="36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85436533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Arial" panose="020B0604020202020204" pitchFamily="34" charset="0"/>
                <a:cs typeface="Arial" panose="020B0604020202020204" pitchFamily="34" charset="0"/>
              </a:rPr>
              <a:t>Standardizing Collection Description and Access</a:t>
            </a:r>
            <a:endParaRPr lang="en-US" dirty="0">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a:xfrm>
            <a:off x="838200" y="1874611"/>
            <a:ext cx="10515600" cy="4351338"/>
          </a:xfrm>
        </p:spPr>
        <p:txBody>
          <a:bodyPr>
            <a:normAutofit/>
          </a:bodyPr>
          <a:lstStyle/>
          <a:p>
            <a:r>
              <a:rPr lang="en-US" dirty="0" smtClean="0">
                <a:latin typeface="Arial" panose="020B0604020202020204" pitchFamily="34" charset="0"/>
                <a:cs typeface="Arial" panose="020B0604020202020204" pitchFamily="34" charset="0"/>
              </a:rPr>
              <a:t>Currently use multiple card catalogs, the OPAC (libcat.sc.edu), the library’s website, and paper finding aids</a:t>
            </a:r>
          </a:p>
          <a:p>
            <a:r>
              <a:rPr lang="en-US" dirty="0" smtClean="0">
                <a:latin typeface="Arial" panose="020B0604020202020204" pitchFamily="34" charset="0"/>
                <a:cs typeface="Arial" panose="020B0604020202020204" pitchFamily="34" charset="0"/>
              </a:rPr>
              <a:t>Creating records for ALL manuscripts collections in </a:t>
            </a:r>
            <a:r>
              <a:rPr lang="en-US" dirty="0" err="1" smtClean="0">
                <a:latin typeface="Arial" panose="020B0604020202020204" pitchFamily="34" charset="0"/>
                <a:cs typeface="Arial" panose="020B0604020202020204" pitchFamily="34" charset="0"/>
              </a:rPr>
              <a:t>ArchivesSpace</a:t>
            </a:r>
            <a:endParaRPr lang="en-US" dirty="0" smtClean="0">
              <a:latin typeface="Arial" panose="020B0604020202020204" pitchFamily="34" charset="0"/>
              <a:cs typeface="Arial" panose="020B0604020202020204" pitchFamily="34" charset="0"/>
            </a:endParaRPr>
          </a:p>
          <a:p>
            <a:r>
              <a:rPr lang="en-US" dirty="0" smtClean="0">
                <a:latin typeface="Arial" panose="020B0604020202020204" pitchFamily="34" charset="0"/>
                <a:cs typeface="Arial" panose="020B0604020202020204" pitchFamily="34" charset="0"/>
              </a:rPr>
              <a:t>Creating records for University Archives, Visual Materials, and Oral History collection areas</a:t>
            </a:r>
          </a:p>
          <a:p>
            <a:r>
              <a:rPr lang="en-US" dirty="0" smtClean="0">
                <a:latin typeface="Arial" panose="020B0604020202020204" pitchFamily="34" charset="0"/>
                <a:cs typeface="Arial" panose="020B0604020202020204" pitchFamily="34" charset="0"/>
              </a:rPr>
              <a:t>Only collecting area not included: Published Materials, which will continue to use OPAC</a:t>
            </a:r>
          </a:p>
          <a:p>
            <a:endParaRPr lang="en-US" dirty="0"/>
          </a:p>
        </p:txBody>
      </p:sp>
    </p:spTree>
    <p:extLst>
      <p:ext uri="{BB962C8B-B14F-4D97-AF65-F5344CB8AC3E}">
        <p14:creationId xmlns:p14="http://schemas.microsoft.com/office/powerpoint/2010/main" val="349314140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b="1" dirty="0" smtClean="0">
                <a:latin typeface="Arial" panose="020B0604020202020204" pitchFamily="34" charset="0"/>
                <a:cs typeface="Arial" panose="020B0604020202020204" pitchFamily="34" charset="0"/>
              </a:rPr>
              <a:t>EAD – Archivists’ Toolkit – </a:t>
            </a:r>
            <a:r>
              <a:rPr lang="en-US" sz="4000" b="1" dirty="0" err="1" smtClean="0">
                <a:latin typeface="Arial" panose="020B0604020202020204" pitchFamily="34" charset="0"/>
                <a:cs typeface="Arial" panose="020B0604020202020204" pitchFamily="34" charset="0"/>
              </a:rPr>
              <a:t>ArchivesSpace</a:t>
            </a:r>
            <a:endParaRPr lang="en-US" sz="4000" b="1" dirty="0">
              <a:latin typeface="Arial" panose="020B0604020202020204" pitchFamily="34" charset="0"/>
              <a:cs typeface="Arial" panose="020B0604020202020204" pitchFamily="34" charset="0"/>
            </a:endParaRPr>
          </a:p>
        </p:txBody>
      </p:sp>
      <p:sp>
        <p:nvSpPr>
          <p:cNvPr id="3" name="Content Placeholder 2"/>
          <p:cNvSpPr>
            <a:spLocks noGrp="1"/>
          </p:cNvSpPr>
          <p:nvPr>
            <p:ph sz="half" idx="1"/>
          </p:nvPr>
        </p:nvSpPr>
        <p:spPr>
          <a:xfrm>
            <a:off x="576885" y="1825625"/>
            <a:ext cx="5181600" cy="4351338"/>
          </a:xfrm>
        </p:spPr>
        <p:txBody>
          <a:bodyPr/>
          <a:lstStyle/>
          <a:p>
            <a:r>
              <a:rPr lang="en-US" dirty="0" smtClean="0">
                <a:latin typeface="Arial" panose="020B0604020202020204" pitchFamily="34" charset="0"/>
                <a:cs typeface="Arial" panose="020B0604020202020204" pitchFamily="34" charset="0"/>
              </a:rPr>
              <a:t>Increase access</a:t>
            </a:r>
          </a:p>
          <a:p>
            <a:r>
              <a:rPr lang="en-US" dirty="0" smtClean="0">
                <a:latin typeface="Arial" panose="020B0604020202020204" pitchFamily="34" charset="0"/>
                <a:cs typeface="Arial" panose="020B0604020202020204" pitchFamily="34" charset="0"/>
              </a:rPr>
              <a:t>Promote standards</a:t>
            </a:r>
          </a:p>
          <a:p>
            <a:r>
              <a:rPr lang="en-US" dirty="0" smtClean="0">
                <a:latin typeface="Arial" panose="020B0604020202020204" pitchFamily="34" charset="0"/>
                <a:cs typeface="Arial" panose="020B0604020202020204" pitchFamily="34" charset="0"/>
              </a:rPr>
              <a:t>Enables </a:t>
            </a:r>
            <a:r>
              <a:rPr lang="en-US" dirty="0" err="1" smtClean="0">
                <a:latin typeface="Arial" panose="020B0604020202020204" pitchFamily="34" charset="0"/>
                <a:cs typeface="Arial" panose="020B0604020202020204" pitchFamily="34" charset="0"/>
              </a:rPr>
              <a:t>crosswalking</a:t>
            </a:r>
            <a:endParaRPr lang="en-US" dirty="0" smtClean="0">
              <a:latin typeface="Arial" panose="020B0604020202020204" pitchFamily="34" charset="0"/>
              <a:cs typeface="Arial" panose="020B0604020202020204" pitchFamily="34" charset="0"/>
            </a:endParaRPr>
          </a:p>
          <a:p>
            <a:r>
              <a:rPr lang="en-US" dirty="0" smtClean="0">
                <a:latin typeface="Arial" panose="020B0604020202020204" pitchFamily="34" charset="0"/>
                <a:cs typeface="Arial" panose="020B0604020202020204" pitchFamily="34" charset="0"/>
              </a:rPr>
              <a:t>Facilitates aggregation</a:t>
            </a:r>
          </a:p>
        </p:txBody>
      </p:sp>
      <p:pic>
        <p:nvPicPr>
          <p:cNvPr id="6" name="Picture 5"/>
          <p:cNvPicPr>
            <a:picLocks noChangeAspect="1"/>
          </p:cNvPicPr>
          <p:nvPr/>
        </p:nvPicPr>
        <p:blipFill>
          <a:blip r:embed="rId2"/>
          <a:stretch>
            <a:fillRect/>
          </a:stretch>
        </p:blipFill>
        <p:spPr>
          <a:xfrm>
            <a:off x="5050300" y="1690688"/>
            <a:ext cx="5905225" cy="4724180"/>
          </a:xfrm>
          <a:prstGeom prst="rect">
            <a:avLst/>
          </a:prstGeom>
        </p:spPr>
      </p:pic>
    </p:spTree>
    <p:extLst>
      <p:ext uri="{BB962C8B-B14F-4D97-AF65-F5344CB8AC3E}">
        <p14:creationId xmlns:p14="http://schemas.microsoft.com/office/powerpoint/2010/main" val="52299220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Arial" panose="020B0604020202020204" pitchFamily="34" charset="0"/>
                <a:cs typeface="Arial" panose="020B0604020202020204" pitchFamily="34" charset="0"/>
              </a:rPr>
              <a:t>Standardizing Collection Description and Access</a:t>
            </a:r>
            <a:endParaRPr lang="en-US" dirty="0">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a:xfrm>
            <a:off x="838200" y="1874611"/>
            <a:ext cx="10515600" cy="4351338"/>
          </a:xfrm>
        </p:spPr>
        <p:txBody>
          <a:bodyPr>
            <a:normAutofit/>
          </a:bodyPr>
          <a:lstStyle/>
          <a:p>
            <a:r>
              <a:rPr lang="en-US" dirty="0" smtClean="0">
                <a:latin typeface="Arial" panose="020B0604020202020204" pitchFamily="34" charset="0"/>
                <a:cs typeface="Arial" panose="020B0604020202020204" pitchFamily="34" charset="0"/>
              </a:rPr>
              <a:t>Advantages:</a:t>
            </a:r>
          </a:p>
          <a:p>
            <a:pPr lvl="1"/>
            <a:r>
              <a:rPr lang="en-US" dirty="0" smtClean="0">
                <a:latin typeface="Arial" panose="020B0604020202020204" pitchFamily="34" charset="0"/>
                <a:cs typeface="Arial" panose="020B0604020202020204" pitchFamily="34" charset="0"/>
              </a:rPr>
              <a:t>Rely less on institutional knowledge</a:t>
            </a:r>
          </a:p>
          <a:p>
            <a:pPr lvl="1"/>
            <a:r>
              <a:rPr lang="en-US" dirty="0" smtClean="0">
                <a:latin typeface="Arial" panose="020B0604020202020204" pitchFamily="34" charset="0"/>
                <a:cs typeface="Arial" panose="020B0604020202020204" pitchFamily="34" charset="0"/>
              </a:rPr>
              <a:t>Find collections across all special collections libraries at USC</a:t>
            </a:r>
          </a:p>
          <a:p>
            <a:pPr lvl="1"/>
            <a:r>
              <a:rPr lang="en-US" dirty="0" smtClean="0">
                <a:latin typeface="Arial" panose="020B0604020202020204" pitchFamily="34" charset="0"/>
                <a:cs typeface="Arial" panose="020B0604020202020204" pitchFamily="34" charset="0"/>
              </a:rPr>
              <a:t>Created a manual for </a:t>
            </a:r>
            <a:r>
              <a:rPr lang="en-US" dirty="0" err="1" smtClean="0">
                <a:latin typeface="Arial" panose="020B0604020202020204" pitchFamily="34" charset="0"/>
                <a:cs typeface="Arial" panose="020B0604020202020204" pitchFamily="34" charset="0"/>
              </a:rPr>
              <a:t>ArchivesSpace</a:t>
            </a:r>
            <a:r>
              <a:rPr lang="en-US" dirty="0" smtClean="0">
                <a:latin typeface="Arial" panose="020B0604020202020204" pitchFamily="34" charset="0"/>
                <a:cs typeface="Arial" panose="020B0604020202020204" pitchFamily="34" charset="0"/>
              </a:rPr>
              <a:t> entry that brings all finding aids in line with DACS</a:t>
            </a:r>
          </a:p>
          <a:p>
            <a:pPr lvl="1"/>
            <a:r>
              <a:rPr lang="en-US" dirty="0" smtClean="0">
                <a:latin typeface="Arial" panose="020B0604020202020204" pitchFamily="34" charset="0"/>
                <a:cs typeface="Arial" panose="020B0604020202020204" pitchFamily="34" charset="0"/>
              </a:rPr>
              <a:t>Ability to generate standardized PDFs of all finding aids</a:t>
            </a:r>
          </a:p>
          <a:p>
            <a:r>
              <a:rPr lang="en-US" dirty="0" err="1" smtClean="0">
                <a:latin typeface="Arial" panose="020B0604020202020204" pitchFamily="34" charset="0"/>
                <a:cs typeface="Arial" panose="020B0604020202020204" pitchFamily="34" charset="0"/>
              </a:rPr>
              <a:t>Disdvantages</a:t>
            </a:r>
            <a:r>
              <a:rPr lang="en-US" dirty="0" smtClean="0">
                <a:latin typeface="Arial" panose="020B0604020202020204" pitchFamily="34" charset="0"/>
                <a:cs typeface="Arial" panose="020B0604020202020204" pitchFamily="34" charset="0"/>
              </a:rPr>
              <a:t>:</a:t>
            </a:r>
          </a:p>
          <a:p>
            <a:pPr lvl="1"/>
            <a:r>
              <a:rPr lang="en-US" dirty="0" smtClean="0">
                <a:latin typeface="Arial" panose="020B0604020202020204" pitchFamily="34" charset="0"/>
                <a:cs typeface="Arial" panose="020B0604020202020204" pitchFamily="34" charset="0"/>
              </a:rPr>
              <a:t>Time requirements</a:t>
            </a:r>
          </a:p>
          <a:p>
            <a:pPr lvl="1"/>
            <a:r>
              <a:rPr lang="en-US" dirty="0" smtClean="0">
                <a:latin typeface="Arial" panose="020B0604020202020204" pitchFamily="34" charset="0"/>
                <a:cs typeface="Arial" panose="020B0604020202020204" pitchFamily="34" charset="0"/>
              </a:rPr>
              <a:t>Figuring out how </a:t>
            </a:r>
            <a:r>
              <a:rPr lang="en-US" dirty="0" err="1" smtClean="0">
                <a:latin typeface="Arial" panose="020B0604020202020204" pitchFamily="34" charset="0"/>
                <a:cs typeface="Arial" panose="020B0604020202020204" pitchFamily="34" charset="0"/>
              </a:rPr>
              <a:t>ArchivesSpace</a:t>
            </a:r>
            <a:r>
              <a:rPr lang="en-US" dirty="0" smtClean="0">
                <a:latin typeface="Arial" panose="020B0604020202020204" pitchFamily="34" charset="0"/>
                <a:cs typeface="Arial" panose="020B0604020202020204" pitchFamily="34" charset="0"/>
              </a:rPr>
              <a:t> and manuscript collections in OPAC will interact (duplication of work product)</a:t>
            </a:r>
            <a:endParaRPr lang="en-US" dirty="0" smtClean="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44645359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126671" y="1998249"/>
            <a:ext cx="10140043" cy="2036723"/>
          </a:xfrm>
        </p:spPr>
        <p:txBody>
          <a:bodyPr>
            <a:noAutofit/>
          </a:bodyPr>
          <a:lstStyle/>
          <a:p>
            <a:pPr>
              <a:lnSpc>
                <a:spcPct val="114000"/>
              </a:lnSpc>
            </a:pPr>
            <a:r>
              <a:rPr lang="en-US" sz="4000" dirty="0" err="1">
                <a:latin typeface="Arial"/>
                <a:cs typeface="Arial"/>
              </a:rPr>
              <a:t>ArchivesSpace</a:t>
            </a:r>
            <a:r>
              <a:rPr lang="en-US" sz="4000" dirty="0">
                <a:latin typeface="Arial"/>
                <a:cs typeface="Arial"/>
              </a:rPr>
              <a:t> in </a:t>
            </a:r>
            <a:br>
              <a:rPr lang="en-US" sz="4000" dirty="0">
                <a:latin typeface="Arial"/>
                <a:cs typeface="Arial"/>
              </a:rPr>
            </a:br>
            <a:r>
              <a:rPr lang="en-US" sz="4000" dirty="0">
                <a:latin typeface="Arial"/>
                <a:cs typeface="Arial"/>
              </a:rPr>
              <a:t>Moving Image Research Collections, </a:t>
            </a:r>
            <a:br>
              <a:rPr lang="en-US" sz="4000" dirty="0">
                <a:latin typeface="Arial"/>
                <a:cs typeface="Arial"/>
              </a:rPr>
            </a:br>
            <a:r>
              <a:rPr lang="en-US" sz="4000" dirty="0">
                <a:latin typeface="Arial"/>
                <a:cs typeface="Arial"/>
              </a:rPr>
              <a:t>University of South Carolina Libraries:</a:t>
            </a:r>
            <a:br>
              <a:rPr lang="en-US" sz="4000" dirty="0">
                <a:latin typeface="Arial"/>
                <a:cs typeface="Arial"/>
              </a:rPr>
            </a:br>
            <a:r>
              <a:rPr lang="en-US" sz="2400" b="1" dirty="0">
                <a:latin typeface="Arial"/>
                <a:cs typeface="Arial"/>
              </a:rPr>
              <a:t>Standards, Cooperation, and Modification</a:t>
            </a:r>
            <a:endParaRPr lang="en-US" sz="2400" b="1" dirty="0">
              <a:latin typeface="Arial"/>
              <a:cs typeface="Arial"/>
            </a:endParaRPr>
          </a:p>
        </p:txBody>
      </p:sp>
      <p:sp>
        <p:nvSpPr>
          <p:cNvPr id="3" name="Subtitle 2"/>
          <p:cNvSpPr>
            <a:spLocks noGrp="1"/>
          </p:cNvSpPr>
          <p:nvPr>
            <p:ph type="subTitle" idx="1"/>
          </p:nvPr>
        </p:nvSpPr>
        <p:spPr>
          <a:xfrm>
            <a:off x="1786468" y="4881033"/>
            <a:ext cx="4088477" cy="1617134"/>
          </a:xfrm>
        </p:spPr>
        <p:txBody>
          <a:bodyPr>
            <a:normAutofit fontScale="92500" lnSpcReduction="20000"/>
          </a:bodyPr>
          <a:lstStyle/>
          <a:p>
            <a:pPr algn="l">
              <a:lnSpc>
                <a:spcPct val="90000"/>
              </a:lnSpc>
            </a:pPr>
            <a:r>
              <a:rPr lang="en-US" sz="1800" dirty="0">
                <a:latin typeface="Arial"/>
                <a:cs typeface="Arial"/>
              </a:rPr>
              <a:t>Amy Ciesielski</a:t>
            </a:r>
          </a:p>
          <a:p>
            <a:pPr algn="l">
              <a:lnSpc>
                <a:spcPct val="90000"/>
              </a:lnSpc>
            </a:pPr>
            <a:r>
              <a:rPr lang="en-US" sz="1800" dirty="0">
                <a:latin typeface="Arial"/>
                <a:cs typeface="Arial"/>
              </a:rPr>
              <a:t>Curator</a:t>
            </a:r>
          </a:p>
          <a:p>
            <a:pPr algn="l">
              <a:lnSpc>
                <a:spcPct val="90000"/>
              </a:lnSpc>
            </a:pPr>
            <a:r>
              <a:rPr lang="en-US" sz="1800" dirty="0">
                <a:latin typeface="Arial"/>
                <a:cs typeface="Arial"/>
              </a:rPr>
              <a:t>Moving Image Research Collections</a:t>
            </a:r>
          </a:p>
          <a:p>
            <a:pPr algn="l">
              <a:lnSpc>
                <a:spcPct val="90000"/>
              </a:lnSpc>
            </a:pPr>
            <a:r>
              <a:rPr lang="en-US" sz="1800" dirty="0">
                <a:latin typeface="Arial"/>
                <a:cs typeface="Arial"/>
              </a:rPr>
              <a:t>University of South Carolina</a:t>
            </a:r>
          </a:p>
          <a:p>
            <a:pPr algn="l">
              <a:lnSpc>
                <a:spcPct val="90000"/>
              </a:lnSpc>
            </a:pPr>
            <a:r>
              <a:rPr lang="en-US" sz="1800" dirty="0" err="1">
                <a:latin typeface="Arial"/>
                <a:cs typeface="Arial"/>
              </a:rPr>
              <a:t>ciesiel@mailbox.sc.edu</a:t>
            </a:r>
            <a:endParaRPr lang="en-US" sz="1800" dirty="0">
              <a:latin typeface="Arial"/>
              <a:cs typeface="Arial"/>
            </a:endParaRPr>
          </a:p>
        </p:txBody>
      </p:sp>
      <p:pic>
        <p:nvPicPr>
          <p:cNvPr id="4" name="Picture 3" descr="Libraries_Linear_MIRC copy 2.jp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984078" y="5109650"/>
            <a:ext cx="3343347" cy="1253755"/>
          </a:xfrm>
          <a:prstGeom prst="rect">
            <a:avLst/>
          </a:prstGeom>
        </p:spPr>
      </p:pic>
    </p:spTree>
    <p:extLst>
      <p:ext uri="{BB962C8B-B14F-4D97-AF65-F5344CB8AC3E}">
        <p14:creationId xmlns:p14="http://schemas.microsoft.com/office/powerpoint/2010/main" val="228585796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p:nvPr>
        </p:nvSpPr>
        <p:spPr>
          <a:xfrm>
            <a:off x="1981200" y="189971"/>
            <a:ext cx="8229600" cy="1143000"/>
          </a:xfrm>
        </p:spPr>
        <p:txBody>
          <a:bodyPr>
            <a:normAutofit/>
          </a:bodyPr>
          <a:lstStyle/>
          <a:p>
            <a:r>
              <a:rPr lang="en-US" sz="3600" dirty="0">
                <a:latin typeface="Arial"/>
                <a:cs typeface="Arial"/>
              </a:rPr>
              <a:t>Moving Image Research Collections</a:t>
            </a:r>
            <a:endParaRPr lang="en-US" sz="3600" dirty="0">
              <a:latin typeface="Arial"/>
              <a:cs typeface="Arial"/>
            </a:endParaRPr>
          </a:p>
        </p:txBody>
      </p:sp>
      <p:sp>
        <p:nvSpPr>
          <p:cNvPr id="3" name="Content Placeholder 2"/>
          <p:cNvSpPr>
            <a:spLocks noGrp="1"/>
          </p:cNvSpPr>
          <p:nvPr>
            <p:ph idx="1"/>
          </p:nvPr>
        </p:nvSpPr>
        <p:spPr>
          <a:xfrm>
            <a:off x="1981200" y="1491192"/>
            <a:ext cx="8229600" cy="4985280"/>
          </a:xfrm>
        </p:spPr>
        <p:txBody>
          <a:bodyPr>
            <a:normAutofit fontScale="92500"/>
          </a:bodyPr>
          <a:lstStyle/>
          <a:p>
            <a:pPr>
              <a:lnSpc>
                <a:spcPct val="140000"/>
              </a:lnSpc>
            </a:pPr>
            <a:r>
              <a:rPr lang="en-US" sz="2600" dirty="0">
                <a:latin typeface="Arial"/>
                <a:cs typeface="Arial"/>
              </a:rPr>
              <a:t>One of University Libraries’ special collections units</a:t>
            </a:r>
          </a:p>
          <a:p>
            <a:pPr>
              <a:lnSpc>
                <a:spcPct val="140000"/>
              </a:lnSpc>
            </a:pPr>
            <a:r>
              <a:rPr lang="en-US" sz="2600" dirty="0">
                <a:latin typeface="Arial"/>
                <a:cs typeface="Arial"/>
              </a:rPr>
              <a:t>USC’s film and video archive</a:t>
            </a:r>
          </a:p>
          <a:p>
            <a:pPr>
              <a:lnSpc>
                <a:spcPct val="140000"/>
              </a:lnSpc>
            </a:pPr>
            <a:r>
              <a:rPr lang="en-US" sz="2600" dirty="0">
                <a:latin typeface="Arial"/>
                <a:cs typeface="Arial"/>
              </a:rPr>
              <a:t>One of the largest film archives in the U.S., including over 7 million feet of nitrate film dating to the early 20</a:t>
            </a:r>
            <a:r>
              <a:rPr lang="en-US" sz="2600" baseline="30000" dirty="0">
                <a:latin typeface="Arial"/>
                <a:cs typeface="Arial"/>
              </a:rPr>
              <a:t>th</a:t>
            </a:r>
            <a:r>
              <a:rPr lang="en-US" sz="2600" dirty="0">
                <a:latin typeface="Arial"/>
                <a:cs typeface="Arial"/>
              </a:rPr>
              <a:t> c.</a:t>
            </a:r>
          </a:p>
          <a:p>
            <a:pPr>
              <a:lnSpc>
                <a:spcPct val="140000"/>
              </a:lnSpc>
            </a:pPr>
            <a:r>
              <a:rPr lang="en-US" sz="2600" dirty="0">
                <a:latin typeface="Arial"/>
                <a:cs typeface="Arial"/>
              </a:rPr>
              <a:t>Over 3000 hours of footage</a:t>
            </a:r>
          </a:p>
          <a:p>
            <a:pPr>
              <a:lnSpc>
                <a:spcPct val="140000"/>
              </a:lnSpc>
            </a:pPr>
            <a:r>
              <a:rPr lang="en-US" sz="2600" dirty="0">
                <a:latin typeface="Arial"/>
                <a:cs typeface="Arial"/>
              </a:rPr>
              <a:t>Newsreels and Local TV News, Regional Films, Chinese Film Collection, Science and Nature Films, and the U.S. Marine Corps Film Repository</a:t>
            </a:r>
          </a:p>
          <a:p>
            <a:pPr marL="0" indent="0">
              <a:buNone/>
            </a:pPr>
            <a:endParaRPr lang="en-US" dirty="0">
              <a:latin typeface="Arial"/>
              <a:cs typeface="Arial"/>
            </a:endParaRPr>
          </a:p>
        </p:txBody>
      </p:sp>
      <p:pic>
        <p:nvPicPr>
          <p:cNvPr id="6" name="Picture 5" descr="Libraries_Linear_MIRC copy 2.jp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032750" y="5715892"/>
            <a:ext cx="2432258" cy="912096"/>
          </a:xfrm>
          <a:prstGeom prst="rect">
            <a:avLst/>
          </a:prstGeom>
        </p:spPr>
      </p:pic>
    </p:spTree>
    <p:extLst>
      <p:ext uri="{BB962C8B-B14F-4D97-AF65-F5344CB8AC3E}">
        <p14:creationId xmlns:p14="http://schemas.microsoft.com/office/powerpoint/2010/main" val="283732772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a:latin typeface="Arial"/>
                <a:cs typeface="Arial"/>
              </a:rPr>
              <a:t>Establishing Standards</a:t>
            </a:r>
            <a:endParaRPr lang="en-US" sz="3600" dirty="0">
              <a:latin typeface="Arial"/>
              <a:cs typeface="Arial"/>
            </a:endParaRPr>
          </a:p>
        </p:txBody>
      </p:sp>
      <p:sp>
        <p:nvSpPr>
          <p:cNvPr id="3" name="Content Placeholder 2"/>
          <p:cNvSpPr>
            <a:spLocks noGrp="1"/>
          </p:cNvSpPr>
          <p:nvPr>
            <p:ph idx="1"/>
          </p:nvPr>
        </p:nvSpPr>
        <p:spPr/>
        <p:txBody>
          <a:bodyPr>
            <a:normAutofit/>
          </a:bodyPr>
          <a:lstStyle/>
          <a:p>
            <a:pPr>
              <a:lnSpc>
                <a:spcPct val="150000"/>
              </a:lnSpc>
            </a:pPr>
            <a:r>
              <a:rPr lang="en-US" dirty="0">
                <a:latin typeface="Arial"/>
                <a:cs typeface="Arial"/>
              </a:rPr>
              <a:t>EAD Implementation Team met regularly </a:t>
            </a:r>
          </a:p>
          <a:p>
            <a:pPr>
              <a:lnSpc>
                <a:spcPct val="150000"/>
              </a:lnSpc>
            </a:pPr>
            <a:r>
              <a:rPr lang="en-US" dirty="0">
                <a:latin typeface="Arial"/>
                <a:cs typeface="Arial"/>
              </a:rPr>
              <a:t>Discussed unit and library-wide needs, and how we could meet them in AS.</a:t>
            </a:r>
          </a:p>
          <a:p>
            <a:pPr>
              <a:lnSpc>
                <a:spcPct val="150000"/>
              </a:lnSpc>
            </a:pPr>
            <a:r>
              <a:rPr lang="en-US" dirty="0">
                <a:latin typeface="Arial"/>
                <a:cs typeface="Arial"/>
              </a:rPr>
              <a:t>Established series of standards for each unit to follow to ensure consistency and ease of searching for patrons</a:t>
            </a:r>
            <a:endParaRPr lang="en-US" dirty="0">
              <a:latin typeface="Arial"/>
              <a:cs typeface="Arial"/>
            </a:endParaRPr>
          </a:p>
        </p:txBody>
      </p:sp>
      <p:pic>
        <p:nvPicPr>
          <p:cNvPr id="5" name="Picture 4" descr="Libraries_Linear_MIRC copy 2.jp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032750" y="5715892"/>
            <a:ext cx="2432258" cy="912096"/>
          </a:xfrm>
          <a:prstGeom prst="rect">
            <a:avLst/>
          </a:prstGeom>
        </p:spPr>
      </p:pic>
    </p:spTree>
    <p:extLst>
      <p:ext uri="{BB962C8B-B14F-4D97-AF65-F5344CB8AC3E}">
        <p14:creationId xmlns:p14="http://schemas.microsoft.com/office/powerpoint/2010/main" val="407976782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a:latin typeface="Arial"/>
                <a:cs typeface="Arial"/>
              </a:rPr>
              <a:t>Addressing Unique Needs</a:t>
            </a:r>
            <a:endParaRPr lang="en-US" sz="3600" dirty="0">
              <a:latin typeface="Arial"/>
              <a:cs typeface="Arial"/>
            </a:endParaRPr>
          </a:p>
        </p:txBody>
      </p:sp>
      <p:sp>
        <p:nvSpPr>
          <p:cNvPr id="3" name="Content Placeholder 2"/>
          <p:cNvSpPr>
            <a:spLocks noGrp="1"/>
          </p:cNvSpPr>
          <p:nvPr>
            <p:ph idx="1"/>
          </p:nvPr>
        </p:nvSpPr>
        <p:spPr>
          <a:xfrm>
            <a:off x="1981200" y="1440922"/>
            <a:ext cx="8229600" cy="4525963"/>
          </a:xfrm>
        </p:spPr>
        <p:txBody>
          <a:bodyPr>
            <a:normAutofit/>
          </a:bodyPr>
          <a:lstStyle/>
          <a:p>
            <a:pPr>
              <a:lnSpc>
                <a:spcPct val="150000"/>
              </a:lnSpc>
            </a:pPr>
            <a:r>
              <a:rPr lang="en-US" dirty="0">
                <a:latin typeface="Arial"/>
                <a:cs typeface="Arial"/>
              </a:rPr>
              <a:t>Each unit has slightly different goals for AS</a:t>
            </a:r>
          </a:p>
          <a:p>
            <a:pPr>
              <a:lnSpc>
                <a:spcPct val="150000"/>
              </a:lnSpc>
            </a:pPr>
            <a:r>
              <a:rPr lang="en-US" dirty="0">
                <a:latin typeface="Arial"/>
                <a:cs typeface="Arial"/>
              </a:rPr>
              <a:t>Example: MIRC hopes to make hidden and </a:t>
            </a:r>
            <a:r>
              <a:rPr lang="en-US" dirty="0" err="1">
                <a:latin typeface="Arial"/>
                <a:cs typeface="Arial"/>
              </a:rPr>
              <a:t>uncataloged</a:t>
            </a:r>
            <a:r>
              <a:rPr lang="en-US" dirty="0">
                <a:latin typeface="Arial"/>
                <a:cs typeface="Arial"/>
              </a:rPr>
              <a:t> collections more visible</a:t>
            </a:r>
          </a:p>
          <a:p>
            <a:pPr>
              <a:lnSpc>
                <a:spcPct val="150000"/>
              </a:lnSpc>
            </a:pPr>
            <a:r>
              <a:rPr lang="en-US" dirty="0">
                <a:latin typeface="Arial"/>
                <a:cs typeface="Arial"/>
              </a:rPr>
              <a:t>Resource records most important to MIRC</a:t>
            </a:r>
          </a:p>
          <a:p>
            <a:pPr>
              <a:lnSpc>
                <a:spcPct val="150000"/>
              </a:lnSpc>
            </a:pPr>
            <a:r>
              <a:rPr lang="en-US" dirty="0">
                <a:latin typeface="Arial"/>
                <a:cs typeface="Arial"/>
              </a:rPr>
              <a:t>Will attempt to use Collections Management tab for evaluating processing workflows</a:t>
            </a:r>
          </a:p>
        </p:txBody>
      </p:sp>
      <p:pic>
        <p:nvPicPr>
          <p:cNvPr id="4" name="Picture 3" descr="Libraries_Linear_MIRC copy 2.jp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032750" y="5715892"/>
            <a:ext cx="2432258" cy="912096"/>
          </a:xfrm>
          <a:prstGeom prst="rect">
            <a:avLst/>
          </a:prstGeom>
        </p:spPr>
      </p:pic>
    </p:spTree>
    <p:extLst>
      <p:ext uri="{BB962C8B-B14F-4D97-AF65-F5344CB8AC3E}">
        <p14:creationId xmlns:p14="http://schemas.microsoft.com/office/powerpoint/2010/main" val="361339329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947333" y="6311668"/>
            <a:ext cx="8392584" cy="307777"/>
          </a:xfrm>
          <a:prstGeom prst="rect">
            <a:avLst/>
          </a:prstGeom>
        </p:spPr>
        <p:txBody>
          <a:bodyPr wrap="square">
            <a:spAutoFit/>
          </a:bodyPr>
          <a:lstStyle/>
          <a:p>
            <a:pPr algn="ctr"/>
            <a:r>
              <a:rPr lang="en-US" sz="1400" dirty="0">
                <a:hlinkClick r:id="rId2"/>
              </a:rPr>
              <a:t>https://docs.google.com/document/d/1NGT6bL8wrIoGA_NtrOxJi1k0ZRvrVx8V1Hlp6LYc0h8/edit?usp=</a:t>
            </a:r>
            <a:r>
              <a:rPr lang="en-US" sz="1400" dirty="0">
                <a:hlinkClick r:id="rId2"/>
              </a:rPr>
              <a:t>sharing</a:t>
            </a:r>
            <a:r>
              <a:rPr lang="en-US" sz="1400" dirty="0"/>
              <a:t> </a:t>
            </a:r>
            <a:endParaRPr lang="en-US" sz="1400" dirty="0"/>
          </a:p>
        </p:txBody>
      </p:sp>
      <p:pic>
        <p:nvPicPr>
          <p:cNvPr id="5" name="Picture 4" descr="Screen Shot 2015-10-21 at 12.31.03 PM.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965120" y="328085"/>
            <a:ext cx="8261763" cy="5841999"/>
          </a:xfrm>
          <a:prstGeom prst="rect">
            <a:avLst/>
          </a:prstGeom>
        </p:spPr>
      </p:pic>
    </p:spTree>
    <p:extLst>
      <p:ext uri="{BB962C8B-B14F-4D97-AF65-F5344CB8AC3E}">
        <p14:creationId xmlns:p14="http://schemas.microsoft.com/office/powerpoint/2010/main" val="381398301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8534214" y="4663812"/>
            <a:ext cx="2667372" cy="1600423"/>
          </a:xfrm>
        </p:spPr>
      </p:pic>
      <p:sp>
        <p:nvSpPr>
          <p:cNvPr id="5" name="Rectangle 4"/>
          <p:cNvSpPr/>
          <p:nvPr/>
        </p:nvSpPr>
        <p:spPr>
          <a:xfrm>
            <a:off x="582385" y="4663812"/>
            <a:ext cx="6096000" cy="1754326"/>
          </a:xfrm>
          <a:prstGeom prst="rect">
            <a:avLst/>
          </a:prstGeom>
        </p:spPr>
        <p:txBody>
          <a:bodyPr>
            <a:spAutoFit/>
          </a:bodyPr>
          <a:lstStyle/>
          <a:p>
            <a:r>
              <a:rPr lang="en-US" dirty="0" smtClean="0">
                <a:effectLst/>
                <a:latin typeface="Calibri" panose="020F0502020204030204" pitchFamily="34" charset="0"/>
                <a:ea typeface="Times New Roman" panose="02020603050405020304" pitchFamily="18" charset="0"/>
                <a:cs typeface="Times New Roman" panose="02020603050405020304" pitchFamily="18" charset="0"/>
              </a:rPr>
              <a:t>Jessica Dowd Crouch</a:t>
            </a:r>
            <a:endParaRPr lang="en-US" dirty="0" smtClean="0">
              <a:effectLst/>
              <a:latin typeface="Calibri" panose="020F0502020204030204" pitchFamily="34" charset="0"/>
              <a:ea typeface="Calibri" panose="020F0502020204030204" pitchFamily="34" charset="0"/>
              <a:cs typeface="Times New Roman" panose="02020603050405020304" pitchFamily="18" charset="0"/>
            </a:endParaRPr>
          </a:p>
          <a:p>
            <a:r>
              <a:rPr lang="en-US" dirty="0" smtClean="0">
                <a:effectLst/>
                <a:latin typeface="Calibri" panose="020F0502020204030204" pitchFamily="34" charset="0"/>
                <a:ea typeface="Times New Roman" panose="02020603050405020304" pitchFamily="18" charset="0"/>
                <a:cs typeface="Times New Roman" panose="02020603050405020304" pitchFamily="18" charset="0"/>
              </a:rPr>
              <a:t>Archivist</a:t>
            </a:r>
            <a:endParaRPr lang="en-US" dirty="0" smtClean="0">
              <a:effectLst/>
              <a:latin typeface="Calibri" panose="020F0502020204030204" pitchFamily="34" charset="0"/>
              <a:ea typeface="Calibri" panose="020F0502020204030204" pitchFamily="34" charset="0"/>
              <a:cs typeface="Times New Roman" panose="02020603050405020304" pitchFamily="18" charset="0"/>
            </a:endParaRPr>
          </a:p>
          <a:p>
            <a:r>
              <a:rPr lang="en-US" dirty="0" smtClean="0">
                <a:effectLst/>
                <a:latin typeface="Calibri" panose="020F0502020204030204" pitchFamily="34" charset="0"/>
                <a:ea typeface="Times New Roman" panose="02020603050405020304" pitchFamily="18" charset="0"/>
                <a:cs typeface="Times New Roman" panose="02020603050405020304" pitchFamily="18" charset="0"/>
              </a:rPr>
              <a:t>Irvin Department of Rare Books and Special Collections</a:t>
            </a:r>
            <a:br>
              <a:rPr lang="en-US" dirty="0" smtClean="0">
                <a:effectLst/>
                <a:latin typeface="Calibri" panose="020F0502020204030204" pitchFamily="34" charset="0"/>
                <a:ea typeface="Times New Roman" panose="02020603050405020304" pitchFamily="18" charset="0"/>
                <a:cs typeface="Times New Roman" panose="02020603050405020304" pitchFamily="18" charset="0"/>
              </a:rPr>
            </a:br>
            <a:r>
              <a:rPr lang="en-US" dirty="0" smtClean="0">
                <a:effectLst/>
                <a:latin typeface="Calibri" panose="020F0502020204030204" pitchFamily="34" charset="0"/>
                <a:ea typeface="Times New Roman" panose="02020603050405020304" pitchFamily="18" charset="0"/>
                <a:cs typeface="Times New Roman" panose="02020603050405020304" pitchFamily="18" charset="0"/>
              </a:rPr>
              <a:t>Ernest F. Hollings Special Collections Library </a:t>
            </a:r>
            <a:br>
              <a:rPr lang="en-US" dirty="0" smtClean="0">
                <a:effectLst/>
                <a:latin typeface="Calibri" panose="020F0502020204030204" pitchFamily="34" charset="0"/>
                <a:ea typeface="Times New Roman" panose="02020603050405020304" pitchFamily="18" charset="0"/>
                <a:cs typeface="Times New Roman" panose="02020603050405020304" pitchFamily="18" charset="0"/>
              </a:rPr>
            </a:br>
            <a:r>
              <a:rPr lang="en-US" dirty="0" smtClean="0">
                <a:effectLst/>
                <a:latin typeface="Calibri" panose="020F0502020204030204" pitchFamily="34" charset="0"/>
                <a:ea typeface="Times New Roman" panose="02020603050405020304" pitchFamily="18" charset="0"/>
                <a:cs typeface="Times New Roman" panose="02020603050405020304" pitchFamily="18" charset="0"/>
              </a:rPr>
              <a:t>University of South Carolina Libraries</a:t>
            </a:r>
            <a:endParaRPr lang="en-US" dirty="0" smtClean="0">
              <a:effectLst/>
              <a:latin typeface="Calibri" panose="020F0502020204030204" pitchFamily="34" charset="0"/>
              <a:ea typeface="Calibri" panose="020F0502020204030204" pitchFamily="34" charset="0"/>
              <a:cs typeface="Times New Roman" panose="02020603050405020304" pitchFamily="18" charset="0"/>
            </a:endParaRPr>
          </a:p>
          <a:p>
            <a:r>
              <a:rPr lang="en-US" dirty="0" smtClean="0">
                <a:effectLst/>
                <a:latin typeface="Calibri" panose="020F0502020204030204" pitchFamily="34" charset="0"/>
                <a:ea typeface="Times New Roman" panose="02020603050405020304" pitchFamily="18" charset="0"/>
                <a:cs typeface="Times New Roman" panose="02020603050405020304" pitchFamily="18" charset="0"/>
              </a:rPr>
              <a:t>jdcrouch@mailbox.sc.edu</a:t>
            </a:r>
            <a:endParaRPr lang="en-US" dirty="0"/>
          </a:p>
        </p:txBody>
      </p:sp>
      <p:sp>
        <p:nvSpPr>
          <p:cNvPr id="7" name="TextBox 6"/>
          <p:cNvSpPr txBox="1"/>
          <p:nvPr/>
        </p:nvSpPr>
        <p:spPr>
          <a:xfrm>
            <a:off x="800100" y="1796144"/>
            <a:ext cx="10401485" cy="2585323"/>
          </a:xfrm>
          <a:prstGeom prst="rect">
            <a:avLst/>
          </a:prstGeom>
          <a:noFill/>
        </p:spPr>
        <p:txBody>
          <a:bodyPr wrap="square" rtlCol="0">
            <a:spAutoFit/>
          </a:bodyPr>
          <a:lstStyle/>
          <a:p>
            <a:pPr algn="ctr"/>
            <a:r>
              <a:rPr lang="en-US" sz="4000" dirty="0" err="1" smtClean="0">
                <a:latin typeface="Arial" panose="020B0604020202020204" pitchFamily="34" charset="0"/>
                <a:cs typeface="Arial" panose="020B0604020202020204" pitchFamily="34" charset="0"/>
              </a:rPr>
              <a:t>ArchivesSpace</a:t>
            </a:r>
            <a:r>
              <a:rPr lang="en-US" sz="4000" dirty="0" smtClean="0">
                <a:latin typeface="Arial" panose="020B0604020202020204" pitchFamily="34" charset="0"/>
                <a:cs typeface="Arial" panose="020B0604020202020204" pitchFamily="34" charset="0"/>
              </a:rPr>
              <a:t> in the Irvin Department of Rare Books and Special Collections, University of South Carolina </a:t>
            </a:r>
            <a:r>
              <a:rPr lang="en-US" sz="4000" dirty="0" smtClean="0">
                <a:latin typeface="Arial" panose="020B0604020202020204" pitchFamily="34" charset="0"/>
                <a:cs typeface="Arial" panose="020B0604020202020204" pitchFamily="34" charset="0"/>
              </a:rPr>
              <a:t>Libraries</a:t>
            </a:r>
          </a:p>
          <a:p>
            <a:pPr algn="ctr"/>
            <a:r>
              <a:rPr lang="en-US" sz="2400" b="1" dirty="0" smtClean="0">
                <a:latin typeface="Arial" panose="020B0604020202020204" pitchFamily="34" charset="0"/>
                <a:cs typeface="Arial" panose="020B0604020202020204" pitchFamily="34" charset="0"/>
              </a:rPr>
              <a:t>Implementation </a:t>
            </a:r>
            <a:r>
              <a:rPr lang="en-US" sz="2400" b="1" dirty="0">
                <a:latin typeface="Arial" panose="020B0604020202020204" pitchFamily="34" charset="0"/>
                <a:cs typeface="Arial" panose="020B0604020202020204" pitchFamily="34" charset="0"/>
              </a:rPr>
              <a:t>and </a:t>
            </a:r>
            <a:r>
              <a:rPr lang="en-US" sz="2400" b="1" dirty="0" smtClean="0">
                <a:latin typeface="Arial" panose="020B0604020202020204" pitchFamily="34" charset="0"/>
                <a:cs typeface="Arial" panose="020B0604020202020204" pitchFamily="34" charset="0"/>
              </a:rPr>
              <a:t>User Experience </a:t>
            </a:r>
          </a:p>
          <a:p>
            <a:pPr algn="ctr"/>
            <a:endParaRPr lang="en-US" dirty="0"/>
          </a:p>
        </p:txBody>
      </p:sp>
    </p:spTree>
    <p:extLst>
      <p:ext uri="{BB962C8B-B14F-4D97-AF65-F5344CB8AC3E}">
        <p14:creationId xmlns:p14="http://schemas.microsoft.com/office/powerpoint/2010/main" val="124693033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066799" y="686023"/>
            <a:ext cx="9797143" cy="4412344"/>
          </a:xfrm>
        </p:spPr>
        <p:txBody>
          <a:bodyPr>
            <a:normAutofit/>
          </a:bodyPr>
          <a:lstStyle/>
          <a:p>
            <a:r>
              <a:rPr lang="en-US" sz="2800" dirty="0" smtClean="0">
                <a:latin typeface="Arial" panose="020B0604020202020204" pitchFamily="34" charset="0"/>
                <a:cs typeface="Arial" panose="020B0604020202020204" pitchFamily="34" charset="0"/>
                <a:hlinkClick r:id="rId2"/>
              </a:rPr>
              <a:t>The Irvin Department of Rare Books and Special Collections</a:t>
            </a:r>
            <a:r>
              <a:rPr lang="en-US" sz="2800" dirty="0">
                <a:latin typeface="Arial" panose="020B0604020202020204" pitchFamily="34" charset="0"/>
                <a:cs typeface="Arial" panose="020B0604020202020204" pitchFamily="34" charset="0"/>
              </a:rPr>
              <a:t> </a:t>
            </a:r>
            <a:r>
              <a:rPr lang="en-US" sz="2800" dirty="0" smtClean="0">
                <a:latin typeface="Arial" panose="020B0604020202020204" pitchFamily="34" charset="0"/>
                <a:cs typeface="Arial" panose="020B0604020202020204" pitchFamily="34" charset="0"/>
              </a:rPr>
              <a:t>holdings include approximately 160,000 items and over 50 archival collections, ranging from early medieval manuscripts and incunabula to historical scientific works and modern literature. </a:t>
            </a:r>
            <a:r>
              <a:rPr lang="en-US" sz="1600" dirty="0" smtClean="0">
                <a:latin typeface="Arial" panose="020B0604020202020204" pitchFamily="34" charset="0"/>
                <a:cs typeface="Arial" panose="020B0604020202020204" pitchFamily="34" charset="0"/>
              </a:rPr>
              <a:t/>
            </a:r>
            <a:br>
              <a:rPr lang="en-US" sz="1600" dirty="0" smtClean="0">
                <a:latin typeface="Arial" panose="020B0604020202020204" pitchFamily="34" charset="0"/>
                <a:cs typeface="Arial" panose="020B0604020202020204" pitchFamily="34" charset="0"/>
              </a:rPr>
            </a:br>
            <a:r>
              <a:rPr lang="en-US" sz="1600" dirty="0">
                <a:latin typeface="Arial" panose="020B0604020202020204" pitchFamily="34" charset="0"/>
                <a:cs typeface="Arial" panose="020B0604020202020204" pitchFamily="34" charset="0"/>
              </a:rPr>
              <a:t/>
            </a:r>
            <a:br>
              <a:rPr lang="en-US" sz="1600" dirty="0">
                <a:latin typeface="Arial" panose="020B0604020202020204" pitchFamily="34" charset="0"/>
                <a:cs typeface="Arial" panose="020B0604020202020204" pitchFamily="34" charset="0"/>
              </a:rPr>
            </a:br>
            <a:endParaRPr lang="en-US" sz="1600" dirty="0">
              <a:latin typeface="Arial" panose="020B0604020202020204" pitchFamily="34" charset="0"/>
              <a:cs typeface="Arial" panose="020B0604020202020204" pitchFamily="34" charset="0"/>
            </a:endParaRP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631685" y="596900"/>
            <a:ext cx="2667372" cy="1600423"/>
          </a:xfrm>
          <a:prstGeom prst="rect">
            <a:avLst/>
          </a:prstGeom>
        </p:spPr>
      </p:pic>
    </p:spTree>
    <p:extLst>
      <p:ext uri="{BB962C8B-B14F-4D97-AF65-F5344CB8AC3E}">
        <p14:creationId xmlns:p14="http://schemas.microsoft.com/office/powerpoint/2010/main" val="3672500050"/>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15686" y="473415"/>
            <a:ext cx="10515600" cy="1325563"/>
          </a:xfrm>
        </p:spPr>
        <p:txBody>
          <a:bodyPr/>
          <a:lstStyle/>
          <a:p>
            <a:r>
              <a:rPr lang="en-US" dirty="0" smtClean="0">
                <a:latin typeface="Arial" panose="020B0604020202020204" pitchFamily="34" charset="0"/>
                <a:cs typeface="Arial" panose="020B0604020202020204" pitchFamily="34" charset="0"/>
              </a:rPr>
              <a:t>Research and Public User Experience:</a:t>
            </a:r>
            <a:r>
              <a:rPr lang="en-US" dirty="0" smtClean="0"/>
              <a:t>	</a:t>
            </a:r>
            <a:endParaRPr lang="en-US" dirty="0"/>
          </a:p>
        </p:txBody>
      </p:sp>
      <p:sp>
        <p:nvSpPr>
          <p:cNvPr id="3" name="Content Placeholder 2"/>
          <p:cNvSpPr>
            <a:spLocks noGrp="1"/>
          </p:cNvSpPr>
          <p:nvPr>
            <p:ph idx="1"/>
          </p:nvPr>
        </p:nvSpPr>
        <p:spPr>
          <a:xfrm>
            <a:off x="1654629" y="1989478"/>
            <a:ext cx="7837714" cy="2315822"/>
          </a:xfrm>
        </p:spPr>
        <p:txBody>
          <a:bodyPr/>
          <a:lstStyle/>
          <a:p>
            <a:pPr marL="0" indent="0">
              <a:buNone/>
            </a:pPr>
            <a:endParaRPr lang="en-US" dirty="0" smtClean="0">
              <a:hlinkClick r:id="rId2"/>
            </a:endParaRPr>
          </a:p>
          <a:p>
            <a:pPr marL="0" indent="0">
              <a:buNone/>
            </a:pPr>
            <a:endParaRPr lang="en-US" dirty="0">
              <a:hlinkClick r:id="rId2"/>
            </a:endParaRPr>
          </a:p>
          <a:p>
            <a:pPr marL="0" indent="0">
              <a:buNone/>
            </a:pPr>
            <a:r>
              <a:rPr lang="en-US" dirty="0" smtClean="0">
                <a:hlinkClick r:id="rId2"/>
              </a:rPr>
              <a:t>University of South Carolina’s Public User Interface</a:t>
            </a:r>
            <a:endParaRPr lang="en-US" dirty="0"/>
          </a:p>
        </p:txBody>
      </p:sp>
    </p:spTree>
    <p:extLst>
      <p:ext uri="{BB962C8B-B14F-4D97-AF65-F5344CB8AC3E}">
        <p14:creationId xmlns:p14="http://schemas.microsoft.com/office/powerpoint/2010/main" val="1026926035"/>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05701" y="568085"/>
            <a:ext cx="9087486" cy="6159718"/>
          </a:xfrm>
          <a:prstGeom prst="rect">
            <a:avLst/>
          </a:prstGeom>
        </p:spPr>
      </p:pic>
      <p:sp>
        <p:nvSpPr>
          <p:cNvPr id="4" name="TextBox 3"/>
          <p:cNvSpPr txBox="1"/>
          <p:nvPr/>
        </p:nvSpPr>
        <p:spPr>
          <a:xfrm>
            <a:off x="1975757" y="0"/>
            <a:ext cx="8637814" cy="369332"/>
          </a:xfrm>
          <a:prstGeom prst="rect">
            <a:avLst/>
          </a:prstGeom>
          <a:noFill/>
        </p:spPr>
        <p:txBody>
          <a:bodyPr wrap="square" rtlCol="0">
            <a:spAutoFit/>
          </a:bodyPr>
          <a:lstStyle/>
          <a:p>
            <a:pPr algn="ctr"/>
            <a:r>
              <a:rPr lang="en-US" dirty="0" smtClean="0">
                <a:hlinkClick r:id="rId3"/>
              </a:rPr>
              <a:t>Public Interface Enhancement Project</a:t>
            </a:r>
            <a:endParaRPr lang="en-US" dirty="0"/>
          </a:p>
        </p:txBody>
      </p:sp>
    </p:spTree>
    <p:extLst>
      <p:ext uri="{BB962C8B-B14F-4D97-AF65-F5344CB8AC3E}">
        <p14:creationId xmlns:p14="http://schemas.microsoft.com/office/powerpoint/2010/main" val="303602698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435463"/>
            <a:ext cx="5717345" cy="900968"/>
          </a:xfrm>
        </p:spPr>
        <p:txBody>
          <a:bodyPr>
            <a:normAutofit/>
          </a:bodyPr>
          <a:lstStyle/>
          <a:p>
            <a:r>
              <a:rPr lang="en-US" b="1" dirty="0">
                <a:latin typeface="Arial" panose="020B0604020202020204" pitchFamily="34" charset="0"/>
                <a:cs typeface="Arial" panose="020B0604020202020204" pitchFamily="34" charset="0"/>
              </a:rPr>
              <a:t>H</a:t>
            </a:r>
            <a:r>
              <a:rPr lang="en-US" b="1" dirty="0" smtClean="0">
                <a:latin typeface="Arial" panose="020B0604020202020204" pitchFamily="34" charset="0"/>
                <a:cs typeface="Arial" panose="020B0604020202020204" pitchFamily="34" charset="0"/>
              </a:rPr>
              <a:t>umble Beginnings</a:t>
            </a:r>
            <a:endParaRPr lang="en-US" b="1" dirty="0">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a:xfrm>
            <a:off x="838201" y="1825625"/>
            <a:ext cx="5450058" cy="4293821"/>
          </a:xfrm>
        </p:spPr>
        <p:txBody>
          <a:bodyPr>
            <a:normAutofit/>
          </a:bodyPr>
          <a:lstStyle/>
          <a:p>
            <a:pPr marL="274320"/>
            <a:r>
              <a:rPr lang="en-US" sz="2400" dirty="0" smtClean="0">
                <a:latin typeface="Arial" panose="020B0604020202020204" pitchFamily="34" charset="0"/>
                <a:cs typeface="Arial" panose="020B0604020202020204" pitchFamily="34" charset="0"/>
              </a:rPr>
              <a:t>2010 – Archivists’ Toolkit Testing</a:t>
            </a:r>
          </a:p>
          <a:p>
            <a:pPr marL="274320"/>
            <a:r>
              <a:rPr lang="en-US" sz="2400" dirty="0" smtClean="0">
                <a:latin typeface="Arial" panose="020B0604020202020204" pitchFamily="34" charset="0"/>
                <a:cs typeface="Arial" panose="020B0604020202020204" pitchFamily="34" charset="0"/>
              </a:rPr>
              <a:t>2011-2012 – Part-time staff and interns enter finding aids from South </a:t>
            </a:r>
            <a:r>
              <a:rPr lang="en-US" sz="2400" dirty="0" err="1" smtClean="0">
                <a:latin typeface="Arial" panose="020B0604020202020204" pitchFamily="34" charset="0"/>
                <a:cs typeface="Arial" panose="020B0604020202020204" pitchFamily="34" charset="0"/>
              </a:rPr>
              <a:t>Caroliniana</a:t>
            </a:r>
            <a:r>
              <a:rPr lang="en-US" sz="2400" dirty="0" smtClean="0">
                <a:latin typeface="Arial" panose="020B0604020202020204" pitchFamily="34" charset="0"/>
                <a:cs typeface="Arial" panose="020B0604020202020204" pitchFamily="34" charset="0"/>
              </a:rPr>
              <a:t> Library and South Carolina Political Collections </a:t>
            </a:r>
          </a:p>
          <a:p>
            <a:pPr marL="274320"/>
            <a:r>
              <a:rPr lang="en-US" sz="2400" dirty="0" smtClean="0">
                <a:latin typeface="Arial" panose="020B0604020202020204" pitchFamily="34" charset="0"/>
                <a:cs typeface="Arial" panose="020B0604020202020204" pitchFamily="34" charset="0"/>
              </a:rPr>
              <a:t>2012 – Investigated interface options. Anticipated release of </a:t>
            </a:r>
            <a:r>
              <a:rPr lang="en-US" sz="2400" dirty="0" err="1" smtClean="0">
                <a:latin typeface="Arial" panose="020B0604020202020204" pitchFamily="34" charset="0"/>
                <a:cs typeface="Arial" panose="020B0604020202020204" pitchFamily="34" charset="0"/>
              </a:rPr>
              <a:t>ArchivesSpace</a:t>
            </a:r>
            <a:r>
              <a:rPr lang="en-US" sz="2400" dirty="0" smtClean="0">
                <a:latin typeface="Arial" panose="020B0604020202020204" pitchFamily="34" charset="0"/>
                <a:cs typeface="Arial" panose="020B0604020202020204" pitchFamily="34" charset="0"/>
              </a:rPr>
              <a:t> (2013)</a:t>
            </a:r>
            <a:endParaRPr lang="en-US" sz="2400" dirty="0">
              <a:latin typeface="Arial" panose="020B0604020202020204" pitchFamily="34" charset="0"/>
              <a:cs typeface="Arial" panose="020B0604020202020204" pitchFamily="34" charset="0"/>
            </a:endParaRPr>
          </a:p>
        </p:txBody>
      </p:sp>
      <p:pic>
        <p:nvPicPr>
          <p:cNvPr id="5" name="Content Placeholder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664569" y="1825625"/>
            <a:ext cx="5181600" cy="3683601"/>
          </a:xfrm>
          <a:prstGeom prst="rect">
            <a:avLst/>
          </a:prstGeom>
        </p:spPr>
      </p:pic>
    </p:spTree>
    <p:extLst>
      <p:ext uri="{BB962C8B-B14F-4D97-AF65-F5344CB8AC3E}">
        <p14:creationId xmlns:p14="http://schemas.microsoft.com/office/powerpoint/2010/main" val="220482656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78104" y="292100"/>
            <a:ext cx="10058400" cy="6080903"/>
          </a:xfrm>
          <a:prstGeom prst="rect">
            <a:avLst/>
          </a:prstGeom>
        </p:spPr>
      </p:pic>
    </p:spTree>
    <p:extLst>
      <p:ext uri="{BB962C8B-B14F-4D97-AF65-F5344CB8AC3E}">
        <p14:creationId xmlns:p14="http://schemas.microsoft.com/office/powerpoint/2010/main" val="1479108165"/>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a:extLst>
              <a:ext uri="{28A0092B-C50C-407E-A947-70E740481C1C}">
                <a14:useLocalDpi xmlns:a14="http://schemas.microsoft.com/office/drawing/2010/main" val="0"/>
              </a:ext>
            </a:extLst>
          </a:blip>
          <a:srcRect l="-165" r="8225" b="390"/>
          <a:stretch/>
        </p:blipFill>
        <p:spPr>
          <a:xfrm>
            <a:off x="1369841" y="244929"/>
            <a:ext cx="10058400" cy="6278258"/>
          </a:xfrm>
          <a:prstGeom prst="rect">
            <a:avLst/>
          </a:prstGeom>
        </p:spPr>
      </p:pic>
    </p:spTree>
    <p:extLst>
      <p:ext uri="{BB962C8B-B14F-4D97-AF65-F5344CB8AC3E}">
        <p14:creationId xmlns:p14="http://schemas.microsoft.com/office/powerpoint/2010/main" val="3726152070"/>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a:extLst>
              <a:ext uri="{28A0092B-C50C-407E-A947-70E740481C1C}">
                <a14:useLocalDpi xmlns:a14="http://schemas.microsoft.com/office/drawing/2010/main" val="0"/>
              </a:ext>
            </a:extLst>
          </a:blip>
          <a:srcRect r="10792"/>
          <a:stretch/>
        </p:blipFill>
        <p:spPr>
          <a:xfrm>
            <a:off x="1510004" y="522515"/>
            <a:ext cx="8972939" cy="5757729"/>
          </a:xfrm>
          <a:prstGeom prst="rect">
            <a:avLst/>
          </a:prstGeom>
        </p:spPr>
      </p:pic>
    </p:spTree>
    <p:extLst>
      <p:ext uri="{BB962C8B-B14F-4D97-AF65-F5344CB8AC3E}">
        <p14:creationId xmlns:p14="http://schemas.microsoft.com/office/powerpoint/2010/main" val="2350418928"/>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latin typeface="Arial" panose="020B0604020202020204" pitchFamily="34" charset="0"/>
                <a:cs typeface="Arial" panose="020B0604020202020204" pitchFamily="34" charset="0"/>
              </a:rPr>
              <a:t>ASpace</a:t>
            </a:r>
            <a:r>
              <a:rPr lang="en-US" dirty="0" smtClean="0">
                <a:latin typeface="Arial" panose="020B0604020202020204" pitchFamily="34" charset="0"/>
                <a:cs typeface="Arial" panose="020B0604020202020204" pitchFamily="34" charset="0"/>
              </a:rPr>
              <a:t> </a:t>
            </a:r>
            <a:r>
              <a:rPr lang="en-US" smtClean="0">
                <a:latin typeface="Arial" panose="020B0604020202020204" pitchFamily="34" charset="0"/>
                <a:cs typeface="Arial" panose="020B0604020202020204" pitchFamily="34" charset="0"/>
              </a:rPr>
              <a:t>Implementation Team</a:t>
            </a:r>
            <a:endParaRPr lang="en-US" dirty="0">
              <a:latin typeface="Arial" panose="020B0604020202020204" pitchFamily="34" charset="0"/>
              <a:cs typeface="Arial" panose="020B0604020202020204" pitchFamily="34" charset="0"/>
            </a:endParaRPr>
          </a:p>
        </p:txBody>
      </p:sp>
      <p:sp>
        <p:nvSpPr>
          <p:cNvPr id="3" name="Content Placeholder 2"/>
          <p:cNvSpPr>
            <a:spLocks noGrp="1"/>
          </p:cNvSpPr>
          <p:nvPr>
            <p:ph sz="half" idx="1"/>
          </p:nvPr>
        </p:nvSpPr>
        <p:spPr/>
        <p:txBody>
          <a:bodyPr/>
          <a:lstStyle/>
          <a:p>
            <a:r>
              <a:rPr lang="en-US" dirty="0" smtClean="0">
                <a:latin typeface="Arial" panose="020B0604020202020204" pitchFamily="34" charset="0"/>
                <a:cs typeface="Arial" panose="020B0604020202020204" pitchFamily="34" charset="0"/>
              </a:rPr>
              <a:t>Katharine </a:t>
            </a:r>
            <a:r>
              <a:rPr lang="en-US" dirty="0" smtClean="0">
                <a:latin typeface="Arial" panose="020B0604020202020204" pitchFamily="34" charset="0"/>
                <a:cs typeface="Arial" panose="020B0604020202020204" pitchFamily="34" charset="0"/>
              </a:rPr>
              <a:t>Allen, SCL</a:t>
            </a:r>
          </a:p>
          <a:p>
            <a:r>
              <a:rPr lang="en-US" dirty="0" smtClean="0">
                <a:latin typeface="Arial" panose="020B0604020202020204" pitchFamily="34" charset="0"/>
                <a:cs typeface="Arial" panose="020B0604020202020204" pitchFamily="34" charset="0"/>
              </a:rPr>
              <a:t>Amy </a:t>
            </a:r>
            <a:r>
              <a:rPr lang="en-US" dirty="0" err="1" smtClean="0">
                <a:latin typeface="Arial" panose="020B0604020202020204" pitchFamily="34" charset="0"/>
                <a:cs typeface="Arial" panose="020B0604020202020204" pitchFamily="34" charset="0"/>
              </a:rPr>
              <a:t>Ciesielski</a:t>
            </a:r>
            <a:r>
              <a:rPr lang="en-US" dirty="0" smtClean="0">
                <a:latin typeface="Arial" panose="020B0604020202020204" pitchFamily="34" charset="0"/>
                <a:cs typeface="Arial" panose="020B0604020202020204" pitchFamily="34" charset="0"/>
              </a:rPr>
              <a:t>, MIRC</a:t>
            </a:r>
          </a:p>
          <a:p>
            <a:r>
              <a:rPr lang="en-US" dirty="0" smtClean="0">
                <a:latin typeface="Arial" panose="020B0604020202020204" pitchFamily="34" charset="0"/>
                <a:cs typeface="Arial" panose="020B0604020202020204" pitchFamily="34" charset="0"/>
              </a:rPr>
              <a:t>Jessica Crouch, RBSC</a:t>
            </a:r>
          </a:p>
          <a:p>
            <a:r>
              <a:rPr lang="en-US" dirty="0" smtClean="0">
                <a:latin typeface="Arial" panose="020B0604020202020204" pitchFamily="34" charset="0"/>
                <a:cs typeface="Arial" panose="020B0604020202020204" pitchFamily="34" charset="0"/>
              </a:rPr>
              <a:t>Brian </a:t>
            </a:r>
            <a:r>
              <a:rPr lang="en-US" dirty="0" err="1" smtClean="0">
                <a:latin typeface="Arial" panose="020B0604020202020204" pitchFamily="34" charset="0"/>
                <a:cs typeface="Arial" panose="020B0604020202020204" pitchFamily="34" charset="0"/>
              </a:rPr>
              <a:t>Cuthrell</a:t>
            </a:r>
            <a:r>
              <a:rPr lang="en-US" dirty="0" smtClean="0">
                <a:latin typeface="Arial" panose="020B0604020202020204" pitchFamily="34" charset="0"/>
                <a:cs typeface="Arial" panose="020B0604020202020204" pitchFamily="34" charset="0"/>
              </a:rPr>
              <a:t>, SCL</a:t>
            </a:r>
          </a:p>
          <a:p>
            <a:r>
              <a:rPr lang="en-US" dirty="0" smtClean="0">
                <a:latin typeface="Arial" panose="020B0604020202020204" pitchFamily="34" charset="0"/>
                <a:cs typeface="Arial" panose="020B0604020202020204" pitchFamily="34" charset="0"/>
              </a:rPr>
              <a:t>Lance </a:t>
            </a:r>
            <a:r>
              <a:rPr lang="en-US" dirty="0" err="1" smtClean="0">
                <a:latin typeface="Arial" panose="020B0604020202020204" pitchFamily="34" charset="0"/>
                <a:cs typeface="Arial" panose="020B0604020202020204" pitchFamily="34" charset="0"/>
              </a:rPr>
              <a:t>Dupre</a:t>
            </a:r>
            <a:r>
              <a:rPr lang="en-US" dirty="0" smtClean="0">
                <a:latin typeface="Arial" panose="020B0604020202020204" pitchFamily="34" charset="0"/>
                <a:cs typeface="Arial" panose="020B0604020202020204" pitchFamily="34" charset="0"/>
              </a:rPr>
              <a:t>, Systems</a:t>
            </a:r>
          </a:p>
          <a:p>
            <a:pPr marL="0" indent="0">
              <a:buNone/>
            </a:pPr>
            <a:endParaRPr lang="en-US" dirty="0"/>
          </a:p>
        </p:txBody>
      </p:sp>
      <p:sp>
        <p:nvSpPr>
          <p:cNvPr id="4" name="Content Placeholder 3"/>
          <p:cNvSpPr>
            <a:spLocks noGrp="1"/>
          </p:cNvSpPr>
          <p:nvPr>
            <p:ph sz="half" idx="2"/>
          </p:nvPr>
        </p:nvSpPr>
        <p:spPr/>
        <p:txBody>
          <a:bodyPr/>
          <a:lstStyle/>
          <a:p>
            <a:r>
              <a:rPr lang="en-US" dirty="0">
                <a:latin typeface="Arial" panose="020B0604020202020204" pitchFamily="34" charset="0"/>
                <a:cs typeface="Arial" panose="020B0604020202020204" pitchFamily="34" charset="0"/>
              </a:rPr>
              <a:t>Ashley </a:t>
            </a:r>
            <a:r>
              <a:rPr lang="en-US" dirty="0" err="1" smtClean="0">
                <a:latin typeface="Arial" panose="020B0604020202020204" pitchFamily="34" charset="0"/>
                <a:cs typeface="Arial" panose="020B0604020202020204" pitchFamily="34" charset="0"/>
              </a:rPr>
              <a:t>Knox,</a:t>
            </a:r>
            <a:r>
              <a:rPr lang="en-US" dirty="0" smtClean="0">
                <a:latin typeface="Arial" panose="020B0604020202020204" pitchFamily="34" charset="0"/>
                <a:cs typeface="Arial" panose="020B0604020202020204" pitchFamily="34" charset="0"/>
              </a:rPr>
              <a:t> Systems</a:t>
            </a:r>
          </a:p>
          <a:p>
            <a:r>
              <a:rPr lang="en-US" dirty="0" smtClean="0">
                <a:latin typeface="Arial" panose="020B0604020202020204" pitchFamily="34" charset="0"/>
                <a:cs typeface="Arial" panose="020B0604020202020204" pitchFamily="34" charset="0"/>
              </a:rPr>
              <a:t>Laura Litwer, SCPC</a:t>
            </a:r>
          </a:p>
          <a:p>
            <a:r>
              <a:rPr lang="en-US" dirty="0" smtClean="0">
                <a:latin typeface="Arial" panose="020B0604020202020204" pitchFamily="34" charset="0"/>
                <a:cs typeface="Arial" panose="020B0604020202020204" pitchFamily="34" charset="0"/>
              </a:rPr>
              <a:t>Nathan Saunders, SCL</a:t>
            </a:r>
          </a:p>
          <a:p>
            <a:r>
              <a:rPr lang="en-US" dirty="0" smtClean="0">
                <a:latin typeface="Arial" panose="020B0604020202020204" pitchFamily="34" charset="0"/>
                <a:cs typeface="Arial" panose="020B0604020202020204" pitchFamily="34" charset="0"/>
              </a:rPr>
              <a:t>Dorothy Walker, SCPC</a:t>
            </a:r>
          </a:p>
          <a:p>
            <a:r>
              <a:rPr lang="en-US" dirty="0" smtClean="0">
                <a:latin typeface="Arial" panose="020B0604020202020204" pitchFamily="34" charset="0"/>
                <a:cs typeface="Arial" panose="020B0604020202020204" pitchFamily="34" charset="0"/>
              </a:rPr>
              <a:t>Jennifer </a:t>
            </a:r>
            <a:r>
              <a:rPr lang="en-US" dirty="0" err="1" smtClean="0">
                <a:latin typeface="Arial" panose="020B0604020202020204" pitchFamily="34" charset="0"/>
                <a:cs typeface="Arial" panose="020B0604020202020204" pitchFamily="34" charset="0"/>
              </a:rPr>
              <a:t>Wochner</a:t>
            </a:r>
            <a:r>
              <a:rPr lang="en-US" dirty="0" smtClean="0">
                <a:latin typeface="Arial" panose="020B0604020202020204" pitchFamily="34" charset="0"/>
                <a:cs typeface="Arial" panose="020B0604020202020204" pitchFamily="34" charset="0"/>
              </a:rPr>
              <a:t>, Music</a:t>
            </a:r>
            <a:endParaRPr lang="en-US"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87881627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20505" y="218073"/>
            <a:ext cx="4479388" cy="1325563"/>
          </a:xfrm>
        </p:spPr>
        <p:txBody>
          <a:bodyPr/>
          <a:lstStyle/>
          <a:p>
            <a:r>
              <a:rPr lang="en-US" b="1" dirty="0" smtClean="0">
                <a:latin typeface="Arial" panose="020B0604020202020204" pitchFamily="34" charset="0"/>
                <a:cs typeface="Arial" panose="020B0604020202020204" pitchFamily="34" charset="0"/>
              </a:rPr>
              <a:t>Love at first sight?</a:t>
            </a:r>
            <a:endParaRPr lang="en-US" b="1" dirty="0">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a:xfrm>
            <a:off x="520505" y="4121426"/>
            <a:ext cx="11138682" cy="2039815"/>
          </a:xfrm>
        </p:spPr>
        <p:txBody>
          <a:bodyPr>
            <a:normAutofit/>
          </a:bodyPr>
          <a:lstStyle/>
          <a:p>
            <a:pPr marL="0" indent="0">
              <a:buNone/>
            </a:pPr>
            <a:r>
              <a:rPr lang="en-US" sz="3200" dirty="0" smtClean="0">
                <a:latin typeface="Arial" panose="020B0604020202020204" pitchFamily="34" charset="0"/>
                <a:cs typeface="Arial" panose="020B0604020202020204" pitchFamily="34" charset="0"/>
              </a:rPr>
              <a:t>2014</a:t>
            </a:r>
          </a:p>
          <a:p>
            <a:pPr lvl="1"/>
            <a:r>
              <a:rPr lang="en-US" dirty="0" smtClean="0">
                <a:latin typeface="Arial" panose="020B0604020202020204" pitchFamily="34" charset="0"/>
                <a:cs typeface="Arial" panose="020B0604020202020204" pitchFamily="34" charset="0"/>
              </a:rPr>
              <a:t>Jan-March – Server admin installed test instance on server</a:t>
            </a:r>
          </a:p>
          <a:p>
            <a:pPr lvl="1"/>
            <a:r>
              <a:rPr lang="en-US" dirty="0" smtClean="0">
                <a:latin typeface="Arial" panose="020B0604020202020204" pitchFamily="34" charset="0"/>
                <a:cs typeface="Arial" panose="020B0604020202020204" pitchFamily="34" charset="0"/>
              </a:rPr>
              <a:t>May – Formed an </a:t>
            </a:r>
            <a:r>
              <a:rPr lang="en-US" dirty="0" err="1" smtClean="0">
                <a:latin typeface="Arial" panose="020B0604020202020204" pitchFamily="34" charset="0"/>
                <a:cs typeface="Arial" panose="020B0604020202020204" pitchFamily="34" charset="0"/>
              </a:rPr>
              <a:t>ArchivesSpace</a:t>
            </a:r>
            <a:r>
              <a:rPr lang="en-US" dirty="0" smtClean="0">
                <a:latin typeface="Arial" panose="020B0604020202020204" pitchFamily="34" charset="0"/>
                <a:cs typeface="Arial" panose="020B0604020202020204" pitchFamily="34" charset="0"/>
              </a:rPr>
              <a:t> Implementation Team</a:t>
            </a:r>
          </a:p>
          <a:p>
            <a:pPr lvl="1"/>
            <a:r>
              <a:rPr lang="en-US" dirty="0" smtClean="0">
                <a:latin typeface="Arial" panose="020B0604020202020204" pitchFamily="34" charset="0"/>
                <a:cs typeface="Arial" panose="020B0604020202020204" pitchFamily="34" charset="0"/>
              </a:rPr>
              <a:t>Oct – 100% successful migration</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141721" y="745591"/>
            <a:ext cx="5744680" cy="3235569"/>
          </a:xfrm>
          <a:prstGeom prst="rect">
            <a:avLst/>
          </a:prstGeom>
        </p:spPr>
      </p:pic>
      <p:sp>
        <p:nvSpPr>
          <p:cNvPr id="5" name="TextBox 4"/>
          <p:cNvSpPr txBox="1"/>
          <p:nvPr/>
        </p:nvSpPr>
        <p:spPr>
          <a:xfrm>
            <a:off x="520505" y="1543636"/>
            <a:ext cx="5387926" cy="2369880"/>
          </a:xfrm>
          <a:prstGeom prst="rect">
            <a:avLst/>
          </a:prstGeom>
          <a:noFill/>
        </p:spPr>
        <p:txBody>
          <a:bodyPr wrap="square" rtlCol="0">
            <a:spAutoFit/>
          </a:bodyPr>
          <a:lstStyle/>
          <a:p>
            <a:r>
              <a:rPr lang="en-US" sz="3200" dirty="0" smtClean="0">
                <a:latin typeface="Arial" panose="020B0604020202020204" pitchFamily="34" charset="0"/>
                <a:cs typeface="Arial" panose="020B0604020202020204" pitchFamily="34" charset="0"/>
              </a:rPr>
              <a:t>Sept 2013</a:t>
            </a:r>
          </a:p>
          <a:p>
            <a:pPr marL="800100" lvl="1" indent="-342900">
              <a:buFont typeface="Arial" panose="020B0604020202020204" pitchFamily="34" charset="0"/>
              <a:buChar char="•"/>
            </a:pPr>
            <a:r>
              <a:rPr lang="en-US" sz="2400" dirty="0" err="1" smtClean="0">
                <a:latin typeface="Arial" panose="020B0604020202020204" pitchFamily="34" charset="0"/>
                <a:cs typeface="Arial" panose="020B0604020202020204" pitchFamily="34" charset="0"/>
              </a:rPr>
              <a:t>ArchivesSpace</a:t>
            </a:r>
            <a:r>
              <a:rPr lang="en-US" sz="2400" dirty="0" smtClean="0">
                <a:latin typeface="Arial" panose="020B0604020202020204" pitchFamily="34" charset="0"/>
                <a:cs typeface="Arial" panose="020B0604020202020204" pitchFamily="34" charset="0"/>
              </a:rPr>
              <a:t> version 1.0 released</a:t>
            </a:r>
          </a:p>
          <a:p>
            <a:pPr lvl="1"/>
            <a:r>
              <a:rPr lang="en-US" sz="3200" dirty="0" smtClean="0">
                <a:latin typeface="Arial" panose="020B0604020202020204" pitchFamily="34" charset="0"/>
                <a:cs typeface="Arial" panose="020B0604020202020204" pitchFamily="34" charset="0"/>
              </a:rPr>
              <a:t>“It is just so beautiful!” </a:t>
            </a:r>
          </a:p>
          <a:p>
            <a:pPr lvl="1"/>
            <a:r>
              <a:rPr lang="en-US" dirty="0" smtClean="0">
                <a:latin typeface="Arial" panose="020B0604020202020204" pitchFamily="34" charset="0"/>
                <a:cs typeface="Arial" panose="020B0604020202020204" pitchFamily="34" charset="0"/>
              </a:rPr>
              <a:t>–my first email after I installed it locally</a:t>
            </a:r>
          </a:p>
          <a:p>
            <a:endParaRPr lang="en-US" dirty="0"/>
          </a:p>
        </p:txBody>
      </p:sp>
    </p:spTree>
    <p:extLst>
      <p:ext uri="{BB962C8B-B14F-4D97-AF65-F5344CB8AC3E}">
        <p14:creationId xmlns:p14="http://schemas.microsoft.com/office/powerpoint/2010/main" val="347825251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6"/>
            <a:ext cx="10515600" cy="858764"/>
          </a:xfrm>
        </p:spPr>
        <p:txBody>
          <a:bodyPr/>
          <a:lstStyle/>
          <a:p>
            <a:r>
              <a:rPr lang="en-US" b="1" dirty="0" smtClean="0">
                <a:latin typeface="Arial" panose="020B0604020202020204" pitchFamily="34" charset="0"/>
                <a:cs typeface="Arial" panose="020B0604020202020204" pitchFamily="34" charset="0"/>
              </a:rPr>
              <a:t>Team Goals (2014-2015)</a:t>
            </a:r>
            <a:endParaRPr lang="en-US" b="1" dirty="0">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a:xfrm>
            <a:off x="838200" y="1223890"/>
            <a:ext cx="10515600" cy="5176910"/>
          </a:xfrm>
        </p:spPr>
        <p:txBody>
          <a:bodyPr>
            <a:normAutofit fontScale="92500" lnSpcReduction="20000"/>
          </a:bodyPr>
          <a:lstStyle/>
          <a:p>
            <a:pPr lvl="0">
              <a:lnSpc>
                <a:spcPct val="100000"/>
              </a:lnSpc>
            </a:pPr>
            <a:r>
              <a:rPr lang="en-US" dirty="0" smtClean="0">
                <a:latin typeface="Arial" panose="020B0604020202020204" pitchFamily="34" charset="0"/>
                <a:cs typeface="Arial" panose="020B0604020202020204" pitchFamily="34" charset="0"/>
              </a:rPr>
              <a:t>Make </a:t>
            </a:r>
            <a:r>
              <a:rPr lang="en-US" dirty="0">
                <a:latin typeface="Arial" panose="020B0604020202020204" pitchFamily="34" charset="0"/>
                <a:cs typeface="Arial" panose="020B0604020202020204" pitchFamily="34" charset="0"/>
              </a:rPr>
              <a:t>a plan to migrate </a:t>
            </a:r>
            <a:r>
              <a:rPr lang="en-US" dirty="0" err="1">
                <a:latin typeface="Arial" panose="020B0604020202020204" pitchFamily="34" charset="0"/>
                <a:cs typeface="Arial" panose="020B0604020202020204" pitchFamily="34" charset="0"/>
              </a:rPr>
              <a:t>Archivsits</a:t>
            </a:r>
            <a:r>
              <a:rPr lang="en-US" dirty="0">
                <a:latin typeface="Arial" panose="020B0604020202020204" pitchFamily="34" charset="0"/>
                <a:cs typeface="Arial" panose="020B0604020202020204" pitchFamily="34" charset="0"/>
              </a:rPr>
              <a:t>’ </a:t>
            </a:r>
            <a:r>
              <a:rPr lang="en-US" dirty="0" smtClean="0">
                <a:latin typeface="Arial" panose="020B0604020202020204" pitchFamily="34" charset="0"/>
                <a:cs typeface="Arial" panose="020B0604020202020204" pitchFamily="34" charset="0"/>
              </a:rPr>
              <a:t>Toolkit </a:t>
            </a:r>
            <a:r>
              <a:rPr lang="en-US" dirty="0">
                <a:latin typeface="Arial" panose="020B0604020202020204" pitchFamily="34" charset="0"/>
                <a:cs typeface="Arial" panose="020B0604020202020204" pitchFamily="34" charset="0"/>
              </a:rPr>
              <a:t>finding aids </a:t>
            </a:r>
            <a:r>
              <a:rPr lang="en-US" dirty="0" smtClean="0">
                <a:latin typeface="Arial" panose="020B0604020202020204" pitchFamily="34" charset="0"/>
                <a:cs typeface="Arial" panose="020B0604020202020204" pitchFamily="34" charset="0"/>
              </a:rPr>
              <a:t>into </a:t>
            </a:r>
            <a:r>
              <a:rPr lang="en-US" dirty="0" err="1" smtClean="0">
                <a:latin typeface="Arial" panose="020B0604020202020204" pitchFamily="34" charset="0"/>
                <a:cs typeface="Arial" panose="020B0604020202020204" pitchFamily="34" charset="0"/>
              </a:rPr>
              <a:t>ArchivesSpace</a:t>
            </a:r>
            <a:endParaRPr lang="en-US" dirty="0" smtClean="0">
              <a:latin typeface="Arial" panose="020B0604020202020204" pitchFamily="34" charset="0"/>
              <a:cs typeface="Arial" panose="020B0604020202020204" pitchFamily="34" charset="0"/>
            </a:endParaRPr>
          </a:p>
          <a:p>
            <a:pPr lvl="0">
              <a:lnSpc>
                <a:spcPct val="100000"/>
              </a:lnSpc>
            </a:pPr>
            <a:r>
              <a:rPr lang="en-US" dirty="0" smtClean="0">
                <a:latin typeface="Arial" panose="020B0604020202020204" pitchFamily="34" charset="0"/>
                <a:cs typeface="Arial" panose="020B0604020202020204" pitchFamily="34" charset="0"/>
              </a:rPr>
              <a:t>Gain an understanding of </a:t>
            </a:r>
            <a:r>
              <a:rPr lang="en-US" dirty="0">
                <a:latin typeface="Arial" panose="020B0604020202020204" pitchFamily="34" charset="0"/>
                <a:cs typeface="Arial" panose="020B0604020202020204" pitchFamily="34" charset="0"/>
              </a:rPr>
              <a:t>how </a:t>
            </a:r>
            <a:r>
              <a:rPr lang="en-US" dirty="0" err="1">
                <a:latin typeface="Arial" panose="020B0604020202020204" pitchFamily="34" charset="0"/>
                <a:cs typeface="Arial" panose="020B0604020202020204" pitchFamily="34" charset="0"/>
              </a:rPr>
              <a:t>ArchivesSpace</a:t>
            </a:r>
            <a:r>
              <a:rPr lang="en-US" dirty="0">
                <a:latin typeface="Arial" panose="020B0604020202020204" pitchFamily="34" charset="0"/>
                <a:cs typeface="Arial" panose="020B0604020202020204" pitchFamily="34" charset="0"/>
              </a:rPr>
              <a:t> works—staff interface and user interface.</a:t>
            </a:r>
          </a:p>
          <a:p>
            <a:pPr lvl="0">
              <a:lnSpc>
                <a:spcPct val="100000"/>
              </a:lnSpc>
            </a:pPr>
            <a:r>
              <a:rPr lang="en-US" dirty="0">
                <a:latin typeface="Arial" panose="020B0604020202020204" pitchFamily="34" charset="0"/>
                <a:cs typeface="Arial" panose="020B0604020202020204" pitchFamily="34" charset="0"/>
              </a:rPr>
              <a:t>Discuss pros </a:t>
            </a:r>
            <a:r>
              <a:rPr lang="en-US" dirty="0" smtClean="0">
                <a:latin typeface="Arial" panose="020B0604020202020204" pitchFamily="34" charset="0"/>
                <a:cs typeface="Arial" panose="020B0604020202020204" pitchFamily="34" charset="0"/>
              </a:rPr>
              <a:t>and cons of </a:t>
            </a:r>
            <a:r>
              <a:rPr lang="en-US" dirty="0">
                <a:latin typeface="Arial" panose="020B0604020202020204" pitchFamily="34" charset="0"/>
                <a:cs typeface="Arial" panose="020B0604020202020204" pitchFamily="34" charset="0"/>
              </a:rPr>
              <a:t>becoming </a:t>
            </a:r>
            <a:r>
              <a:rPr lang="en-US" dirty="0" err="1">
                <a:latin typeface="Arial" panose="020B0604020202020204" pitchFamily="34" charset="0"/>
                <a:cs typeface="Arial" panose="020B0604020202020204" pitchFamily="34" charset="0"/>
              </a:rPr>
              <a:t>ArchivesSpace</a:t>
            </a:r>
            <a:r>
              <a:rPr lang="en-US" dirty="0">
                <a:latin typeface="Arial" panose="020B0604020202020204" pitchFamily="34" charset="0"/>
                <a:cs typeface="Arial" panose="020B0604020202020204" pitchFamily="34" charset="0"/>
              </a:rPr>
              <a:t> </a:t>
            </a:r>
            <a:r>
              <a:rPr lang="en-US" dirty="0" smtClean="0">
                <a:latin typeface="Arial" panose="020B0604020202020204" pitchFamily="34" charset="0"/>
                <a:cs typeface="Arial" panose="020B0604020202020204" pitchFamily="34" charset="0"/>
              </a:rPr>
              <a:t>members during </a:t>
            </a:r>
            <a:r>
              <a:rPr lang="en-US" dirty="0">
                <a:latin typeface="Arial" panose="020B0604020202020204" pitchFamily="34" charset="0"/>
                <a:cs typeface="Arial" panose="020B0604020202020204" pitchFamily="34" charset="0"/>
              </a:rPr>
              <a:t>the 2014-2015 fiscal year.</a:t>
            </a:r>
          </a:p>
          <a:p>
            <a:pPr lvl="0">
              <a:lnSpc>
                <a:spcPct val="100000"/>
              </a:lnSpc>
            </a:pPr>
            <a:r>
              <a:rPr lang="en-US" dirty="0">
                <a:latin typeface="Arial" panose="020B0604020202020204" pitchFamily="34" charset="0"/>
                <a:cs typeface="Arial" panose="020B0604020202020204" pitchFamily="34" charset="0"/>
              </a:rPr>
              <a:t>Assure that </a:t>
            </a:r>
            <a:r>
              <a:rPr lang="en-US" dirty="0" smtClean="0">
                <a:latin typeface="Arial" panose="020B0604020202020204" pitchFamily="34" charset="0"/>
                <a:cs typeface="Arial" panose="020B0604020202020204" pitchFamily="34" charset="0"/>
              </a:rPr>
              <a:t>each </a:t>
            </a:r>
            <a:r>
              <a:rPr lang="en-US" dirty="0">
                <a:latin typeface="Arial" panose="020B0604020202020204" pitchFamily="34" charset="0"/>
                <a:cs typeface="Arial" panose="020B0604020202020204" pitchFamily="34" charset="0"/>
              </a:rPr>
              <a:t>special collections </a:t>
            </a:r>
            <a:r>
              <a:rPr lang="en-US" dirty="0" smtClean="0">
                <a:latin typeface="Arial" panose="020B0604020202020204" pitchFamily="34" charset="0"/>
                <a:cs typeface="Arial" panose="020B0604020202020204" pitchFamily="34" charset="0"/>
              </a:rPr>
              <a:t>library has </a:t>
            </a:r>
            <a:r>
              <a:rPr lang="en-US" dirty="0">
                <a:latin typeface="Arial" panose="020B0604020202020204" pitchFamily="34" charset="0"/>
                <a:cs typeface="Arial" panose="020B0604020202020204" pitchFamily="34" charset="0"/>
              </a:rPr>
              <a:t>a voice in the implementation of EAD at USC.</a:t>
            </a:r>
          </a:p>
          <a:p>
            <a:pPr lvl="0">
              <a:lnSpc>
                <a:spcPct val="100000"/>
              </a:lnSpc>
            </a:pPr>
            <a:r>
              <a:rPr lang="en-US" dirty="0">
                <a:latin typeface="Arial" panose="020B0604020202020204" pitchFamily="34" charset="0"/>
                <a:cs typeface="Arial" panose="020B0604020202020204" pitchFamily="34" charset="0"/>
              </a:rPr>
              <a:t>Talk about </a:t>
            </a:r>
            <a:r>
              <a:rPr lang="en-US" dirty="0" smtClean="0">
                <a:latin typeface="Arial" panose="020B0604020202020204" pitchFamily="34" charset="0"/>
                <a:cs typeface="Arial" panose="020B0604020202020204" pitchFamily="34" charset="0"/>
              </a:rPr>
              <a:t>lessons learned from using Archivists</a:t>
            </a:r>
            <a:r>
              <a:rPr lang="en-US" dirty="0">
                <a:latin typeface="Arial" panose="020B0604020202020204" pitchFamily="34" charset="0"/>
                <a:cs typeface="Arial" panose="020B0604020202020204" pitchFamily="34" charset="0"/>
              </a:rPr>
              <a:t>’ </a:t>
            </a:r>
            <a:r>
              <a:rPr lang="en-US" dirty="0" smtClean="0">
                <a:latin typeface="Arial" panose="020B0604020202020204" pitchFamily="34" charset="0"/>
                <a:cs typeface="Arial" panose="020B0604020202020204" pitchFamily="34" charset="0"/>
              </a:rPr>
              <a:t>Toolkit.</a:t>
            </a:r>
            <a:endParaRPr lang="en-US" dirty="0">
              <a:latin typeface="Arial" panose="020B0604020202020204" pitchFamily="34" charset="0"/>
              <a:cs typeface="Arial" panose="020B0604020202020204" pitchFamily="34" charset="0"/>
            </a:endParaRPr>
          </a:p>
          <a:p>
            <a:pPr lvl="0">
              <a:lnSpc>
                <a:spcPct val="100000"/>
              </a:lnSpc>
            </a:pPr>
            <a:r>
              <a:rPr lang="en-US" dirty="0" smtClean="0">
                <a:latin typeface="Arial" panose="020B0604020202020204" pitchFamily="34" charset="0"/>
                <a:cs typeface="Arial" panose="020B0604020202020204" pitchFamily="34" charset="0"/>
              </a:rPr>
              <a:t>Create </a:t>
            </a:r>
            <a:r>
              <a:rPr lang="en-US" dirty="0">
                <a:latin typeface="Arial" panose="020B0604020202020204" pitchFamily="34" charset="0"/>
                <a:cs typeface="Arial" panose="020B0604020202020204" pitchFamily="34" charset="0"/>
              </a:rPr>
              <a:t>best </a:t>
            </a:r>
            <a:r>
              <a:rPr lang="en-US" dirty="0" smtClean="0">
                <a:latin typeface="Arial" panose="020B0604020202020204" pitchFamily="34" charset="0"/>
                <a:cs typeface="Arial" panose="020B0604020202020204" pitchFamily="34" charset="0"/>
              </a:rPr>
              <a:t>practices for </a:t>
            </a:r>
            <a:r>
              <a:rPr lang="en-US" dirty="0">
                <a:latin typeface="Arial" panose="020B0604020202020204" pitchFamily="34" charset="0"/>
                <a:cs typeface="Arial" panose="020B0604020202020204" pitchFamily="34" charset="0"/>
              </a:rPr>
              <a:t>USC Libraries. </a:t>
            </a:r>
            <a:r>
              <a:rPr lang="en-US" dirty="0" err="1">
                <a:latin typeface="Arial" panose="020B0604020202020204" pitchFamily="34" charset="0"/>
                <a:cs typeface="Arial" panose="020B0604020202020204" pitchFamily="34" charset="0"/>
              </a:rPr>
              <a:t>ArchivesSpace</a:t>
            </a:r>
            <a:r>
              <a:rPr lang="en-US" dirty="0">
                <a:latin typeface="Arial" panose="020B0604020202020204" pitchFamily="34" charset="0"/>
                <a:cs typeface="Arial" panose="020B0604020202020204" pitchFamily="34" charset="0"/>
              </a:rPr>
              <a:t> in a way, creates a uniformity, but there is room in both systems for redundancy and element misuse.</a:t>
            </a:r>
          </a:p>
          <a:p>
            <a:pPr lvl="0">
              <a:lnSpc>
                <a:spcPct val="100000"/>
              </a:lnSpc>
            </a:pPr>
            <a:r>
              <a:rPr lang="en-US" dirty="0">
                <a:latin typeface="Arial" panose="020B0604020202020204" pitchFamily="34" charset="0"/>
                <a:cs typeface="Arial" panose="020B0604020202020204" pitchFamily="34" charset="0"/>
              </a:rPr>
              <a:t>Discuss a </a:t>
            </a:r>
            <a:r>
              <a:rPr lang="en-US" dirty="0" smtClean="0">
                <a:latin typeface="Arial" panose="020B0604020202020204" pitchFamily="34" charset="0"/>
                <a:cs typeface="Arial" panose="020B0604020202020204" pitchFamily="34" charset="0"/>
              </a:rPr>
              <a:t>timeline for a launch date.</a:t>
            </a:r>
            <a:endParaRPr lang="en-US"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70249919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latin typeface="Arial" panose="020B0604020202020204" pitchFamily="34" charset="0"/>
                <a:cs typeface="Arial" panose="020B0604020202020204" pitchFamily="34" charset="0"/>
              </a:rPr>
              <a:t>ArchivesSpace</a:t>
            </a:r>
            <a:r>
              <a:rPr lang="en-US" dirty="0" smtClean="0">
                <a:latin typeface="Arial" panose="020B0604020202020204" pitchFamily="34" charset="0"/>
                <a:cs typeface="Arial" panose="020B0604020202020204" pitchFamily="34" charset="0"/>
              </a:rPr>
              <a:t> Members (Aug 2014)</a:t>
            </a:r>
            <a:endParaRPr lang="en-US" dirty="0">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p:txBody>
          <a:bodyPr/>
          <a:lstStyle/>
          <a:p>
            <a:r>
              <a:rPr lang="en-US" dirty="0" smtClean="0">
                <a:latin typeface="Arial" panose="020B0604020202020204" pitchFamily="34" charset="0"/>
                <a:cs typeface="Arial" panose="020B0604020202020204" pitchFamily="34" charset="0"/>
              </a:rPr>
              <a:t>User-group listserv</a:t>
            </a:r>
          </a:p>
          <a:p>
            <a:r>
              <a:rPr lang="en-US" dirty="0" smtClean="0">
                <a:latin typeface="Arial" panose="020B0604020202020204" pitchFamily="34" charset="0"/>
                <a:cs typeface="Arial" panose="020B0604020202020204" pitchFamily="34" charset="0"/>
              </a:rPr>
              <a:t>Member representative listserv</a:t>
            </a:r>
          </a:p>
          <a:p>
            <a:r>
              <a:rPr lang="en-US" dirty="0" smtClean="0">
                <a:latin typeface="Arial" panose="020B0604020202020204" pitchFamily="34" charset="0"/>
                <a:cs typeface="Arial" panose="020B0604020202020204" pitchFamily="34" charset="0"/>
              </a:rPr>
              <a:t>Documentation</a:t>
            </a:r>
          </a:p>
          <a:p>
            <a:r>
              <a:rPr lang="en-US" dirty="0" smtClean="0">
                <a:latin typeface="Arial" panose="020B0604020202020204" pitchFamily="34" charset="0"/>
                <a:cs typeface="Arial" panose="020B0604020202020204" pitchFamily="34" charset="0"/>
              </a:rPr>
              <a:t>Migration tools</a:t>
            </a:r>
          </a:p>
          <a:p>
            <a:r>
              <a:rPr lang="en-US" dirty="0" smtClean="0">
                <a:latin typeface="Arial" panose="020B0604020202020204" pitchFamily="34" charset="0"/>
                <a:cs typeface="Arial" panose="020B0604020202020204" pitchFamily="34" charset="0"/>
              </a:rPr>
              <a:t>Training discount</a:t>
            </a:r>
          </a:p>
        </p:txBody>
      </p:sp>
      <p:pic>
        <p:nvPicPr>
          <p:cNvPr id="4" name="Picture 3"/>
          <p:cNvPicPr>
            <a:picLocks noChangeAspect="1"/>
          </p:cNvPicPr>
          <p:nvPr/>
        </p:nvPicPr>
        <p:blipFill>
          <a:blip r:embed="rId2"/>
          <a:stretch>
            <a:fillRect/>
          </a:stretch>
        </p:blipFill>
        <p:spPr>
          <a:xfrm>
            <a:off x="7464623" y="2461744"/>
            <a:ext cx="3698371" cy="3698371"/>
          </a:xfrm>
          <a:prstGeom prst="rect">
            <a:avLst/>
          </a:prstGeom>
        </p:spPr>
      </p:pic>
    </p:spTree>
    <p:extLst>
      <p:ext uri="{BB962C8B-B14F-4D97-AF65-F5344CB8AC3E}">
        <p14:creationId xmlns:p14="http://schemas.microsoft.com/office/powerpoint/2010/main" val="9688044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2732293" y="350902"/>
            <a:ext cx="9141259" cy="6084422"/>
          </a:xfrm>
          <a:prstGeom prst="rect">
            <a:avLst/>
          </a:prstGeom>
        </p:spPr>
      </p:pic>
      <p:sp>
        <p:nvSpPr>
          <p:cNvPr id="2" name="TextBox 1"/>
          <p:cNvSpPr txBox="1"/>
          <p:nvPr/>
        </p:nvSpPr>
        <p:spPr>
          <a:xfrm>
            <a:off x="262817" y="1363607"/>
            <a:ext cx="2155968" cy="646331"/>
          </a:xfrm>
          <a:prstGeom prst="rect">
            <a:avLst/>
          </a:prstGeom>
          <a:noFill/>
        </p:spPr>
        <p:txBody>
          <a:bodyPr wrap="square" rtlCol="0">
            <a:spAutoFit/>
          </a:bodyPr>
          <a:lstStyle/>
          <a:p>
            <a:r>
              <a:rPr lang="en-US" sz="3600" dirty="0" smtClean="0">
                <a:latin typeface="Arial" panose="020B0604020202020204" pitchFamily="34" charset="0"/>
                <a:cs typeface="Arial" panose="020B0604020202020204" pitchFamily="34" charset="0"/>
              </a:rPr>
              <a:t>Oct 2014</a:t>
            </a:r>
            <a:endParaRPr lang="en-US" sz="36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80075783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IMG_1038.JP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417916" y="347463"/>
            <a:ext cx="8137145" cy="6102859"/>
          </a:xfrm>
          <a:prstGeom prst="rect">
            <a:avLst/>
          </a:prstGeom>
        </p:spPr>
      </p:pic>
      <p:pic>
        <p:nvPicPr>
          <p:cNvPr id="3" name="Picture 2"/>
          <p:cNvPicPr>
            <a:picLocks noChangeAspect="1"/>
          </p:cNvPicPr>
          <p:nvPr/>
        </p:nvPicPr>
        <p:blipFill>
          <a:blip r:embed="rId3"/>
          <a:stretch>
            <a:fillRect/>
          </a:stretch>
        </p:blipFill>
        <p:spPr>
          <a:xfrm>
            <a:off x="349310" y="1601902"/>
            <a:ext cx="2857500" cy="2857500"/>
          </a:xfrm>
          <a:prstGeom prst="rect">
            <a:avLst/>
          </a:prstGeom>
        </p:spPr>
      </p:pic>
      <p:sp>
        <p:nvSpPr>
          <p:cNvPr id="4" name="TextBox 3"/>
          <p:cNvSpPr txBox="1"/>
          <p:nvPr/>
        </p:nvSpPr>
        <p:spPr>
          <a:xfrm>
            <a:off x="815893" y="4708475"/>
            <a:ext cx="2162438" cy="584775"/>
          </a:xfrm>
          <a:prstGeom prst="rect">
            <a:avLst/>
          </a:prstGeom>
          <a:noFill/>
        </p:spPr>
        <p:txBody>
          <a:bodyPr wrap="square" rtlCol="0">
            <a:spAutoFit/>
          </a:bodyPr>
          <a:lstStyle/>
          <a:p>
            <a:r>
              <a:rPr lang="en-US" sz="3200" dirty="0" smtClean="0">
                <a:latin typeface="Arial" panose="020B0604020202020204" pitchFamily="34" charset="0"/>
                <a:cs typeface="Arial" panose="020B0604020202020204" pitchFamily="34" charset="0"/>
              </a:rPr>
              <a:t>April 2015</a:t>
            </a:r>
            <a:endParaRPr lang="en-US" sz="32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26576323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00025" y="657225"/>
            <a:ext cx="11791950" cy="5543550"/>
          </a:xfrm>
          <a:prstGeom prst="rect">
            <a:avLst/>
          </a:prstGeom>
        </p:spPr>
      </p:pic>
      <p:sp>
        <p:nvSpPr>
          <p:cNvPr id="3" name="TextBox 2"/>
          <p:cNvSpPr txBox="1"/>
          <p:nvPr/>
        </p:nvSpPr>
        <p:spPr>
          <a:xfrm>
            <a:off x="4531057" y="5739110"/>
            <a:ext cx="2470634" cy="923330"/>
          </a:xfrm>
          <a:prstGeom prst="rect">
            <a:avLst/>
          </a:prstGeom>
          <a:solidFill>
            <a:schemeClr val="bg2"/>
          </a:solidFill>
          <a:ln w="57150">
            <a:solidFill>
              <a:srgbClr val="0070C0"/>
            </a:solidFill>
          </a:ln>
        </p:spPr>
        <p:txBody>
          <a:bodyPr wrap="square" rtlCol="0">
            <a:spAutoFit/>
          </a:bodyPr>
          <a:lstStyle/>
          <a:p>
            <a:r>
              <a:rPr lang="en-US" sz="5400" dirty="0" smtClean="0">
                <a:latin typeface="Arial" panose="020B0604020202020204" pitchFamily="34" charset="0"/>
                <a:cs typeface="Arial" panose="020B0604020202020204" pitchFamily="34" charset="0"/>
              </a:rPr>
              <a:t>Before</a:t>
            </a:r>
            <a:endParaRPr lang="en-US" sz="5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13324904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373</TotalTime>
  <Words>912</Words>
  <Application>Microsoft Office PowerPoint</Application>
  <PresentationFormat>Widescreen</PresentationFormat>
  <Paragraphs>149</Paragraphs>
  <Slides>33</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33</vt:i4>
      </vt:variant>
    </vt:vector>
  </HeadingPairs>
  <TitlesOfParts>
    <vt:vector size="38" baseType="lpstr">
      <vt:lpstr>Arial</vt:lpstr>
      <vt:lpstr>Calibri</vt:lpstr>
      <vt:lpstr>Calibri Light</vt:lpstr>
      <vt:lpstr>Times New Roman</vt:lpstr>
      <vt:lpstr>Office Theme</vt:lpstr>
      <vt:lpstr>Implementing ArchivesSpace at University of South Carolina, Columbia</vt:lpstr>
      <vt:lpstr>EAD – Archivists’ Toolkit – ArchivesSpace</vt:lpstr>
      <vt:lpstr>Humble Beginnings</vt:lpstr>
      <vt:lpstr>Love at first sight?</vt:lpstr>
      <vt:lpstr>Team Goals (2014-2015)</vt:lpstr>
      <vt:lpstr>ArchivesSpace Members (Aug 2014)</vt:lpstr>
      <vt:lpstr>PowerPoint Presentation</vt:lpstr>
      <vt:lpstr>PowerPoint Presentation</vt:lpstr>
      <vt:lpstr>PowerPoint Presentation</vt:lpstr>
      <vt:lpstr>PowerPoint Presentation</vt:lpstr>
      <vt:lpstr>Recommendations</vt:lpstr>
      <vt:lpstr>PowerPoint Presentation</vt:lpstr>
      <vt:lpstr>South Caroliniana Library</vt:lpstr>
      <vt:lpstr>Old Accession Method</vt:lpstr>
      <vt:lpstr>PowerPoint Presentation</vt:lpstr>
      <vt:lpstr>PowerPoint Presentation</vt:lpstr>
      <vt:lpstr>New Accession Method (July 2015)</vt:lpstr>
      <vt:lpstr>PowerPoint Presentation</vt:lpstr>
      <vt:lpstr>Standardizing Collection Description and Access</vt:lpstr>
      <vt:lpstr>Standardizing Collection Description and Access</vt:lpstr>
      <vt:lpstr>ArchivesSpace in  Moving Image Research Collections,  University of South Carolina Libraries: Standards, Cooperation, and Modification</vt:lpstr>
      <vt:lpstr>Moving Image Research Collections</vt:lpstr>
      <vt:lpstr>Establishing Standards</vt:lpstr>
      <vt:lpstr>Addressing Unique Needs</vt:lpstr>
      <vt:lpstr>PowerPoint Presentation</vt:lpstr>
      <vt:lpstr>PowerPoint Presentation</vt:lpstr>
      <vt:lpstr>The Irvin Department of Rare Books and Special Collections holdings include approximately 160,000 items and over 50 archival collections, ranging from early medieval manuscripts and incunabula to historical scientific works and modern literature.   </vt:lpstr>
      <vt:lpstr>Research and Public User Experience: </vt:lpstr>
      <vt:lpstr>PowerPoint Presentation</vt:lpstr>
      <vt:lpstr>PowerPoint Presentation</vt:lpstr>
      <vt:lpstr>PowerPoint Presentation</vt:lpstr>
      <vt:lpstr>PowerPoint Presentation</vt:lpstr>
      <vt:lpstr>ASpace Implementation Team</vt:lpstr>
    </vt:vector>
  </TitlesOfParts>
  <Company>University of South Carolina</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SOCAR GRANTS 2</dc:creator>
  <cp:lastModifiedBy>SOCAR GRANTS 2</cp:lastModifiedBy>
  <cp:revision>11</cp:revision>
  <dcterms:created xsi:type="dcterms:W3CDTF">2015-10-22T12:37:11Z</dcterms:created>
  <dcterms:modified xsi:type="dcterms:W3CDTF">2015-10-22T18:50:41Z</dcterms:modified>
</cp:coreProperties>
</file>