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8"/>
    <p:restoredTop sz="94697"/>
  </p:normalViewPr>
  <p:slideViewPr>
    <p:cSldViewPr>
      <p:cViewPr>
        <p:scale>
          <a:sx n="91" d="100"/>
          <a:sy n="91" d="100"/>
        </p:scale>
        <p:origin x="1104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960DE8-328A-2141-91DA-FDE814294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A11F44-A0EB-DC4B-B172-AB1D96D96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FCCDF-3F99-2444-B9F6-5F09CA5F0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9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C39FCC-8F87-5B42-AECE-9584C9709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5EEDBF-A38F-4342-80CC-DF66D58EC0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A3637-EAB2-EC40-96EE-F1C1B82C8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6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3763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3763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C2B5B8-67F4-834E-80D3-BC29AE478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91887F-ED61-2F41-8B25-796CF1DFB9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45D47-D1D8-194D-9E60-42AFBBF71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3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oter. University of South Carolina Upstate. Up is where we live. Upstate logo.">
            <a:extLst>
              <a:ext uri="{FF2B5EF4-FFF2-40B4-BE49-F238E27FC236}">
                <a16:creationId xmlns:a16="http://schemas.microsoft.com/office/drawing/2014/main" id="{85F865CE-2B82-8644-9A2D-1ADC9D559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3F6CE-6B19-C549-8E51-AB9015212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06D6F0E-15CA-AB48-B334-1F657D67CF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0001DD-8CC1-EA46-B8A0-8195FECE7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61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A53C17-3A05-1647-9E17-6E3029AA0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0F525F-F86B-BA4C-B7D3-4A78538BAA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666B0-F8D9-A644-A9C6-A2700843B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58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8DEBA-7C76-BE4F-816A-39E55E2F3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C042B-C03D-0042-92D4-EADD8DDD75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A57CF-CC4E-0743-937D-909DA197D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1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40C4DA-A73A-0549-B346-C4EE843DF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263DA0D-D5A1-0248-A09D-52C4CF2B27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80067-873C-614B-A29D-4C7BFB600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12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88291B-EBCD-F14B-8463-2B1DC5DC7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55EDE9-08D7-1B49-AD6D-1E75742A9E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30E5C-DCCA-9442-BB4B-C65C3A91E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02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B02F9B-C4A0-4E43-86D7-7591D55C6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A716326-56CB-CC4F-BF8C-3F8BAA36A9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68CA0-9EAD-EE4E-99D9-84CA605FB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99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50EBA-5FBD-6744-911D-8C9B44BFA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C03C5D-F149-D744-9D13-084E122D47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62F8B-EDDA-5545-83E2-1626CB7C5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31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A8043-3F12-9045-ABFA-C75BB272F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30E7AE-C320-3E44-B361-4F15A6AF16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6CBE2-962C-924A-9A03-0B1477CDA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44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AA5C5B-85E4-6C40-BC46-67CA08E91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University of South Carolina Upstate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24C8B9-06D0-E648-A314-078C8B7C6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3B0292-189F-3841-8EBC-BF5E68E501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70C282-0B4A-CA4E-85BC-E7E5E82312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CAB4512-FB4F-CF42-95C9-EE03B024FC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1C18EB2-AFEB-E64B-A47E-9DD72358B2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6787" y="2252663"/>
            <a:ext cx="8242300" cy="933450"/>
          </a:xfrm>
        </p:spPr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Psyched Out:</a:t>
            </a:r>
            <a:b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Psychology Librarian’s Tale of the Switch from In-Person to Online Instruction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BAC57945-2FA0-0D47-AD7A-BB00875B62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8510" y="3886705"/>
            <a:ext cx="8308975" cy="671513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John Siegel, MLS, MEd (he/him/his)</a:t>
            </a:r>
          </a:p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Coordinator of Information Literacy</a:t>
            </a:r>
          </a:p>
          <a:p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University of South Carolina Upstate</a:t>
            </a:r>
          </a:p>
          <a:p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TextBox 6" descr="University of South Carolina Upstate. Up is where we live.">
            <a:extLst>
              <a:ext uri="{FF2B5EF4-FFF2-40B4-BE49-F238E27FC236}">
                <a16:creationId xmlns:a16="http://schemas.microsoft.com/office/drawing/2014/main" id="{DA7409B2-823B-DD4E-949F-3EF03385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6019800"/>
            <a:ext cx="28924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University of South Carolina Upstate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is where we live.</a:t>
            </a:r>
          </a:p>
        </p:txBody>
      </p:sp>
      <p:sp>
        <p:nvSpPr>
          <p:cNvPr id="9" name="Rectangle 8" descr="Decorative vertical rule.">
            <a:extLst>
              <a:ext uri="{FF2B5EF4-FFF2-40B4-BE49-F238E27FC236}">
                <a16:creationId xmlns:a16="http://schemas.microsoft.com/office/drawing/2014/main" id="{C45FFEA7-E73E-8045-AEE4-1B766369934A}"/>
              </a:ext>
            </a:extLst>
          </p:cNvPr>
          <p:cNvSpPr/>
          <p:nvPr/>
        </p:nvSpPr>
        <p:spPr>
          <a:xfrm>
            <a:off x="5845175" y="6019800"/>
            <a:ext cx="66675" cy="495300"/>
          </a:xfrm>
          <a:prstGeom prst="rect">
            <a:avLst/>
          </a:prstGeom>
          <a:solidFill>
            <a:srgbClr val="00693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318" name="Picture 2" descr="University of South Carolina Upstate logo">
            <a:extLst>
              <a:ext uri="{FF2B5EF4-FFF2-40B4-BE49-F238E27FC236}">
                <a16:creationId xmlns:a16="http://schemas.microsoft.com/office/drawing/2014/main" id="{B71E4931-F489-7648-B7CC-FD305EA40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24126" r="14803" b="25407"/>
          <a:stretch>
            <a:fillRect/>
          </a:stretch>
        </p:blipFill>
        <p:spPr bwMode="auto">
          <a:xfrm>
            <a:off x="381000" y="381000"/>
            <a:ext cx="2471916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7BCAF9-D14A-8845-B848-A877CB49BD1E}"/>
              </a:ext>
            </a:extLst>
          </p:cNvPr>
          <p:cNvSpPr txBox="1"/>
          <p:nvPr/>
        </p:nvSpPr>
        <p:spPr>
          <a:xfrm>
            <a:off x="518510" y="5975062"/>
            <a:ext cx="490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South Carolina Library Association Conference</a:t>
            </a:r>
          </a:p>
          <a:p>
            <a:pPr algn="ctr"/>
            <a:r>
              <a:rPr lang="en-US" sz="1600" dirty="0"/>
              <a:t>October 15,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AC241FD-0AEE-6F48-A1D0-27B4B815E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1387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USC Upstate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2655D8E-2944-CD4A-BEBE-C91232F89B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2991"/>
            <a:ext cx="8229600" cy="24384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Regional, comprehensive university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Enrollment: ~6,000 (mainly undergrads)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Psychology is one of the largest majors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 descr="Photo of USC Upstate students wearing face masks">
            <a:extLst>
              <a:ext uri="{FF2B5EF4-FFF2-40B4-BE49-F238E27FC236}">
                <a16:creationId xmlns:a16="http://schemas.microsoft.com/office/drawing/2014/main" id="{3B4AF8F1-8AE8-BA48-B110-8373EC730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21" y="3078610"/>
            <a:ext cx="3470958" cy="2811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C609B-D655-044B-A6C1-9AA202C30DEA}"/>
              </a:ext>
            </a:extLst>
          </p:cNvPr>
          <p:cNvSpPr txBox="1"/>
          <p:nvPr/>
        </p:nvSpPr>
        <p:spPr>
          <a:xfrm>
            <a:off x="2667000" y="5863563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Source: USC Upstate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AC241FD-0AEE-6F48-A1D0-27B4B815E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481" y="304800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PSYC U325: Research Methods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2655D8E-2944-CD4A-BEBE-C91232F89B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5481" y="1707038"/>
            <a:ext cx="4347519" cy="24384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Required course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Group and individual research projects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Typically: 4 sections, 10-12 students each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Embedded library instruction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 descr="Close-up of open book against blurred bookshelf background">
            <a:extLst>
              <a:ext uri="{FF2B5EF4-FFF2-40B4-BE49-F238E27FC236}">
                <a16:creationId xmlns:a16="http://schemas.microsoft.com/office/drawing/2014/main" id="{E5367854-6C80-F74E-A94B-BCE2CB752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22" y="2280168"/>
            <a:ext cx="3199059" cy="2130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99A454-9C9F-504E-8BD7-DB1AF02D12A9}"/>
              </a:ext>
            </a:extLst>
          </p:cNvPr>
          <p:cNvSpPr txBox="1"/>
          <p:nvPr/>
        </p:nvSpPr>
        <p:spPr>
          <a:xfrm>
            <a:off x="5257800" y="4421088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Source: Microsoft Stock Images</a:t>
            </a:r>
          </a:p>
        </p:txBody>
      </p:sp>
    </p:spTree>
    <p:extLst>
      <p:ext uri="{BB962C8B-B14F-4D97-AF65-F5344CB8AC3E}">
        <p14:creationId xmlns:p14="http://schemas.microsoft.com/office/powerpoint/2010/main" val="150110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AC241FD-0AEE-6F48-A1D0-27B4B815E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934" y="-24714"/>
            <a:ext cx="8820666" cy="1143000"/>
          </a:xfrm>
        </p:spPr>
        <p:txBody>
          <a:bodyPr/>
          <a:lstStyle/>
          <a:p>
            <a:b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PSYC U325 </a:t>
            </a:r>
            <a:r>
              <a:rPr lang="en-US" altLang="en-US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Library Instruction </a:t>
            </a:r>
            <a:br>
              <a:rPr lang="en-US" altLang="en-US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(Pre-COVID)</a:t>
            </a: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2655D8E-2944-CD4A-BEBE-C91232F89B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222" y="1371600"/>
            <a:ext cx="8991600" cy="374260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en-US" sz="3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In-Person, 75 minutes</a:t>
            </a: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Introductory material/Lecture (15 min)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Why the library? – Journals   – </a:t>
            </a:r>
            <a:r>
              <a:rPr lang="en-US" altLang="en-US" sz="26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LibGuide</a:t>
            </a: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– Get Help </a:t>
            </a: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Group Exercise #1 with debrief (15 min)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Empirical vs. Review Articles </a:t>
            </a: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Database Overview/Lecture (5 min)</a:t>
            </a: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Group Exercise #2 with debrief (35 min)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PsycINFO Searching</a:t>
            </a: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Questions/Wrap-Up (5 min)</a:t>
            </a:r>
          </a:p>
        </p:txBody>
      </p:sp>
    </p:spTree>
    <p:extLst>
      <p:ext uri="{BB962C8B-B14F-4D97-AF65-F5344CB8AC3E}">
        <p14:creationId xmlns:p14="http://schemas.microsoft.com/office/powerpoint/2010/main" val="195480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AC241FD-0AEE-6F48-A1D0-27B4B815E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667" y="-152400"/>
            <a:ext cx="8820666" cy="1143000"/>
          </a:xfrm>
        </p:spPr>
        <p:txBody>
          <a:bodyPr/>
          <a:lstStyle/>
          <a:p>
            <a:b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PSYC U325 </a:t>
            </a:r>
            <a:r>
              <a:rPr lang="en-US" altLang="en-US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Library Instruction</a:t>
            </a:r>
            <a:br>
              <a:rPr lang="en-US" altLang="en-US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(During COVID…after several iterations)</a:t>
            </a:r>
            <a:endParaRPr lang="en-US" altLang="en-US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2655D8E-2944-CD4A-BEBE-C91232F89B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295400"/>
            <a:ext cx="8991600" cy="374260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 Online, Synchronous – 75 minutes</a:t>
            </a:r>
            <a:endParaRPr lang="en-US" altLang="en-US" sz="3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Introductory material/Lecture (</a:t>
            </a:r>
            <a:r>
              <a:rPr lang="en-US" altLang="en-US" sz="3000" strike="sngStrik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15 </a:t>
            </a: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 min)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Why the Library?  – Journals   – </a:t>
            </a:r>
            <a:r>
              <a:rPr lang="en-US" altLang="en-US" sz="26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LibGuide</a:t>
            </a: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– Get Help</a:t>
            </a:r>
          </a:p>
          <a:p>
            <a:r>
              <a:rPr lang="en-US" altLang="en-US" sz="3000" strike="sngStrik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Group Exercise #1 with debrief (15 min)</a:t>
            </a:r>
          </a:p>
          <a:p>
            <a:pPr lvl="1"/>
            <a:r>
              <a:rPr lang="en-US" altLang="en-US" sz="2600" strike="sngStrik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Empirical vs. Review Articles </a:t>
            </a: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Empirical Articles &amp; Databases/Lecture (</a:t>
            </a:r>
            <a:r>
              <a:rPr lang="en-US" altLang="en-US" sz="3000" strike="sngStrik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 </a:t>
            </a: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 min)</a:t>
            </a: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Group Exercise #2 with debrief (</a:t>
            </a:r>
            <a:r>
              <a:rPr lang="en-US" altLang="en-US" sz="3000" strike="sngStrik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35 </a:t>
            </a:r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40 min)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PsycINFO Searching</a:t>
            </a:r>
          </a:p>
          <a:p>
            <a:r>
              <a:rPr lang="en-US" altLang="en-US" sz="3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Questions/Wrap-Up (5 min)</a:t>
            </a:r>
          </a:p>
        </p:txBody>
      </p:sp>
    </p:spTree>
    <p:extLst>
      <p:ext uri="{BB962C8B-B14F-4D97-AF65-F5344CB8AC3E}">
        <p14:creationId xmlns:p14="http://schemas.microsoft.com/office/powerpoint/2010/main" val="289372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AC241FD-0AEE-6F48-A1D0-27B4B815E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934" y="-24714"/>
            <a:ext cx="8820666" cy="114300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Lessons Learned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2655D8E-2944-CD4A-BEBE-C91232F89B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104218"/>
            <a:ext cx="8991600" cy="3742609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Plan for technology ’blips’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Students are anxious and frustrated – reassure 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Introductory slides with dial-in phone number and PIN, making an appointment, Ask a Librarian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Students aren’t as tech savvy as you think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They aren’t necessarily familiar with tools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Demonstrate and repeat, demonstrate and repeat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Participation is challenging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Allow for silence and extra encouragement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Anonymity through polls, whiteboard worked best</a:t>
            </a:r>
          </a:p>
          <a:p>
            <a:endParaRPr lang="en-US" altLang="en-US" sz="3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8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AC241FD-0AEE-6F48-A1D0-27B4B815E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934" y="-24714"/>
            <a:ext cx="8820666" cy="1143000"/>
          </a:xfrm>
        </p:spPr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Lessons Learned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2655D8E-2944-CD4A-BEBE-C91232F89B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118286"/>
            <a:ext cx="8991600" cy="3742609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Group work is great, but takes extra time 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Sometimes lecture is best for sake of time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 patient with yourself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Trial and error is the name of the game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Honesty goes a long way with students and faculty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Tell them this is new and you’re learning with them; provides reassurance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Collect as much feedback as you can!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Surveys, polls, etc.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Celebrate your successes – no matter how small!</a:t>
            </a:r>
          </a:p>
          <a:p>
            <a:pPr lvl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en-US" sz="3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2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>
            <a:extLst>
              <a:ext uri="{FF2B5EF4-FFF2-40B4-BE49-F238E27FC236}">
                <a16:creationId xmlns:a16="http://schemas.microsoft.com/office/drawing/2014/main" id="{BAC57945-2FA0-0D47-AD7A-BB00875B62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8163" y="1371600"/>
            <a:ext cx="8308975" cy="671513"/>
          </a:xfrm>
        </p:spPr>
        <p:txBody>
          <a:bodyPr/>
          <a:lstStyle/>
          <a:p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Questions? </a:t>
            </a:r>
          </a:p>
          <a:p>
            <a:endParaRPr lang="en-US" altLang="en-US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John Siegel, MLS, MEd (he/him/his)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Coordinator of Information Literacy</a:t>
            </a: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University of South Carolina Upstate</a:t>
            </a:r>
          </a:p>
          <a:p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E-mail: jsiegeL2@uscupstate.edu </a:t>
            </a:r>
          </a:p>
        </p:txBody>
      </p:sp>
      <p:sp>
        <p:nvSpPr>
          <p:cNvPr id="13316" name="TextBox 6" descr="University of South Carolina Upstate. Up is where we live.">
            <a:extLst>
              <a:ext uri="{FF2B5EF4-FFF2-40B4-BE49-F238E27FC236}">
                <a16:creationId xmlns:a16="http://schemas.microsoft.com/office/drawing/2014/main" id="{DA7409B2-823B-DD4E-949F-3EF03385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6019800"/>
            <a:ext cx="28924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University of South Carolina Upstate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is where we live.</a:t>
            </a:r>
          </a:p>
        </p:txBody>
      </p:sp>
      <p:sp>
        <p:nvSpPr>
          <p:cNvPr id="9" name="Rectangle 8" descr="Decorative vertical rule.">
            <a:extLst>
              <a:ext uri="{FF2B5EF4-FFF2-40B4-BE49-F238E27FC236}">
                <a16:creationId xmlns:a16="http://schemas.microsoft.com/office/drawing/2014/main" id="{C45FFEA7-E73E-8045-AEE4-1B766369934A}"/>
              </a:ext>
            </a:extLst>
          </p:cNvPr>
          <p:cNvSpPr/>
          <p:nvPr/>
        </p:nvSpPr>
        <p:spPr>
          <a:xfrm>
            <a:off x="5845175" y="6019800"/>
            <a:ext cx="66675" cy="495300"/>
          </a:xfrm>
          <a:prstGeom prst="rect">
            <a:avLst/>
          </a:prstGeom>
          <a:solidFill>
            <a:srgbClr val="00693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318" name="Picture 2" descr="University of South Carolina Upstate logo">
            <a:extLst>
              <a:ext uri="{FF2B5EF4-FFF2-40B4-BE49-F238E27FC236}">
                <a16:creationId xmlns:a16="http://schemas.microsoft.com/office/drawing/2014/main" id="{B71E4931-F489-7648-B7CC-FD305EA40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24126" r="14803" b="25407"/>
          <a:stretch>
            <a:fillRect/>
          </a:stretch>
        </p:blipFill>
        <p:spPr bwMode="auto">
          <a:xfrm>
            <a:off x="381000" y="381000"/>
            <a:ext cx="2471916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06664"/>
      </p:ext>
    </p:extLst>
  </p:cSld>
  <p:clrMapOvr>
    <a:masterClrMapping/>
  </p:clrMapOvr>
</p:sld>
</file>

<file path=ppt/theme/theme1.xml><?xml version="1.0" encoding="utf-8"?>
<a:theme xmlns:a="http://schemas.openxmlformats.org/drawingml/2006/main" name="USC Upstate">
  <a:themeElements>
    <a:clrScheme name="USC Upst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 Upst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Upst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Upst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Upst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Upst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Upst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Upst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Upst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Upst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Upst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Upst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Upst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Upst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 Upstate</Template>
  <TotalTime>345</TotalTime>
  <Words>461</Words>
  <Application>Microsoft Macintosh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ＭＳ Ｐゴシック</vt:lpstr>
      <vt:lpstr>Times New Roman</vt:lpstr>
      <vt:lpstr>Calibri</vt:lpstr>
      <vt:lpstr>USC Upstate</vt:lpstr>
      <vt:lpstr>Psyched Out: A Psychology Librarian’s Tale of the Switch from In-Person to Online Instruction</vt:lpstr>
      <vt:lpstr>USC Upstate</vt:lpstr>
      <vt:lpstr>PSYC U325: Research Methods</vt:lpstr>
      <vt:lpstr> PSYC U325 Library Instruction  (Pre-COVID)</vt:lpstr>
      <vt:lpstr> PSYC U325 Library Instruction (During COVID…after several iterations)</vt:lpstr>
      <vt:lpstr>Lessons Learned</vt:lpstr>
      <vt:lpstr>Lessons Learned</vt:lpstr>
      <vt:lpstr>PowerPoint Presentation</vt:lpstr>
    </vt:vector>
  </TitlesOfParts>
  <Company>USC UPSTATE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astrickland</dc:creator>
  <cp:lastModifiedBy>SIEGEL, JOHN</cp:lastModifiedBy>
  <cp:revision>27</cp:revision>
  <dcterms:created xsi:type="dcterms:W3CDTF">2008-03-03T21:44:44Z</dcterms:created>
  <dcterms:modified xsi:type="dcterms:W3CDTF">2020-10-14T16:04:23Z</dcterms:modified>
</cp:coreProperties>
</file>