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7" r:id="rId3"/>
    <p:sldId id="258" r:id="rId4"/>
    <p:sldId id="259" r:id="rId5"/>
    <p:sldId id="266" r:id="rId6"/>
    <p:sldId id="260" r:id="rId7"/>
    <p:sldId id="265" r:id="rId8"/>
    <p:sldId id="261" r:id="rId9"/>
    <p:sldId id="268" r:id="rId10"/>
    <p:sldId id="262" r:id="rId11"/>
    <p:sldId id="267"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2A82E-0725-478D-9E37-956D049B2707}" type="datetimeFigureOut">
              <a:rPr lang="en-US" smtClean="0"/>
              <a:t>10/9/2020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3C21DB-3641-42CA-AD6B-C3BE08E16EC7}" type="slidenum">
              <a:rPr lang="en-US" smtClean="0"/>
              <a:t>‹#›</a:t>
            </a:fld>
            <a:endParaRPr lang="en-US"/>
          </a:p>
        </p:txBody>
      </p:sp>
    </p:spTree>
    <p:extLst>
      <p:ext uri="{BB962C8B-B14F-4D97-AF65-F5344CB8AC3E}">
        <p14:creationId xmlns:p14="http://schemas.microsoft.com/office/powerpoint/2010/main" val="1038900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RUSA’s 2007 guidelines for multilingual collections and services stress that those collections and services are never seen as “additional” or “extra”, but instead an integral part of the library’s services. How can you ensure that your multilingual collection is integral? Communication.</a:t>
            </a:r>
          </a:p>
          <a:p>
            <a:r>
              <a:rPr lang="en-US" dirty="0" smtClean="0"/>
              <a:t>In a 2002 study by </a:t>
            </a:r>
            <a:r>
              <a:rPr lang="en-US" dirty="0" err="1" smtClean="0"/>
              <a:t>Dilevko</a:t>
            </a:r>
            <a:r>
              <a:rPr lang="en-US" dirty="0" smtClean="0"/>
              <a:t> and Dali of Canadian public libraries, the researchers found that several of the libraries had multilingual collections that were never touched and deemed “unnecessary” by the multilingual communities they were created for. Why? Because the library created a collection without consulting the multilingual community the collection was created to benefit.</a:t>
            </a:r>
          </a:p>
          <a:p>
            <a:r>
              <a:rPr lang="en-US" dirty="0" smtClean="0"/>
              <a:t>For example, a library may develop a multilingual collection that is largely children’s material, but the multilingual community may have a larger need for adult materials. By not consulting the multilingual community and assuming that community’s needs, the library wasted time, resources, and money without any real benefit. </a:t>
            </a:r>
          </a:p>
        </p:txBody>
      </p:sp>
      <p:sp>
        <p:nvSpPr>
          <p:cNvPr id="4" name="Slide Number Placeholder 3"/>
          <p:cNvSpPr>
            <a:spLocks noGrp="1"/>
          </p:cNvSpPr>
          <p:nvPr>
            <p:ph type="sldNum" sz="quarter" idx="10"/>
          </p:nvPr>
        </p:nvSpPr>
        <p:spPr/>
        <p:txBody>
          <a:bodyPr/>
          <a:lstStyle/>
          <a:p>
            <a:fld id="{563C21DB-3641-42CA-AD6B-C3BE08E16EC7}" type="slidenum">
              <a:rPr lang="en-US" smtClean="0"/>
              <a:t>4</a:t>
            </a:fld>
            <a:endParaRPr lang="en-US"/>
          </a:p>
        </p:txBody>
      </p:sp>
    </p:spTree>
    <p:extLst>
      <p:ext uri="{BB962C8B-B14F-4D97-AF65-F5344CB8AC3E}">
        <p14:creationId xmlns:p14="http://schemas.microsoft.com/office/powerpoint/2010/main" val="2007787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10/9/2020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10/9/2020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ala.org/advocacy/literacy/americandrea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palaweb.org/" TargetMode="External"/><Relationship Id="rId2" Type="http://schemas.openxmlformats.org/officeDocument/2006/relationships/hyperlink" Target="https://ailanet.org/" TargetMode="External"/><Relationship Id="rId1" Type="http://schemas.openxmlformats.org/officeDocument/2006/relationships/slideLayout" Target="../slideLayouts/slideLayout2.xml"/><Relationship Id="rId6" Type="http://schemas.openxmlformats.org/officeDocument/2006/relationships/hyperlink" Target="https://www.reforma.org/" TargetMode="External"/><Relationship Id="rId5" Type="http://schemas.openxmlformats.org/officeDocument/2006/relationships/hyperlink" Target="http://www.cala-web.org/" TargetMode="External"/><Relationship Id="rId4" Type="http://schemas.openxmlformats.org/officeDocument/2006/relationships/hyperlink" Target="https://www.bcala.or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5860/lrts.46n4.116" TargetMode="External"/><Relationship Id="rId2" Type="http://schemas.openxmlformats.org/officeDocument/2006/relationships/hyperlink" Target="https://www.census.gov/topics/population/foreign-born/about.html#par_textima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ublish.illinois.edu/projectwelcome/" TargetMode="External"/><Relationship Id="rId2" Type="http://schemas.openxmlformats.org/officeDocument/2006/relationships/hyperlink" Target="http://www.ala.org/aboutala/offices/diversity" TargetMode="External"/><Relationship Id="rId1" Type="http://schemas.openxmlformats.org/officeDocument/2006/relationships/slideLayout" Target="../slideLayouts/slideLayout2.xml"/><Relationship Id="rId6" Type="http://schemas.openxmlformats.org/officeDocument/2006/relationships/hyperlink" Target="http://www.ala.org/rt/sites/ala.org.rt/files/content/EMIERT%20Guidelines%20for%20Outreach%20to%20Immigrant%20Populations.pdf" TargetMode="External"/><Relationship Id="rId5" Type="http://schemas.openxmlformats.org/officeDocument/2006/relationships/hyperlink" Target="http://www.ala.org/tools/atoz/new-immigrants" TargetMode="External"/><Relationship Id="rId4" Type="http://schemas.openxmlformats.org/officeDocument/2006/relationships/hyperlink" Target="http://www.ala.org/aboutala/offices/olos/toolkits/servetheworld/servetheworldhom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ala.org/CFApps/bookdealers/" TargetMode="External"/><Relationship Id="rId2" Type="http://schemas.openxmlformats.org/officeDocument/2006/relationships/hyperlink" Target="http://www.ala.org/rusa/resources/guidelines/guidemultilingua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sz="3200" dirty="0" smtClean="0"/>
              <a:t>Making a Place at the Table: A Guide for Small, Rural, and Suburban Libraries</a:t>
            </a:r>
            <a:endParaRPr lang="en-US" sz="3200" dirty="0"/>
          </a:p>
        </p:txBody>
      </p:sp>
      <p:sp>
        <p:nvSpPr>
          <p:cNvPr id="3" name="Subtitle 2"/>
          <p:cNvSpPr>
            <a:spLocks noGrp="1"/>
          </p:cNvSpPr>
          <p:nvPr>
            <p:ph type="subTitle" idx="1"/>
          </p:nvPr>
        </p:nvSpPr>
        <p:spPr/>
        <p:txBody>
          <a:bodyPr/>
          <a:lstStyle/>
          <a:p>
            <a:r>
              <a:rPr lang="en-US" dirty="0" smtClean="0"/>
              <a:t>Laura Collins, MLIS</a:t>
            </a:r>
          </a:p>
          <a:p>
            <a:r>
              <a:rPr lang="en-US" dirty="0" smtClean="0"/>
              <a:t>Lexington County Public Library System</a:t>
            </a:r>
            <a:endParaRPr lang="en-US" dirty="0"/>
          </a:p>
        </p:txBody>
      </p:sp>
    </p:spTree>
    <p:extLst>
      <p:ext uri="{BB962C8B-B14F-4D97-AF65-F5344CB8AC3E}">
        <p14:creationId xmlns:p14="http://schemas.microsoft.com/office/powerpoint/2010/main" val="3227622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Grants</a:t>
            </a:r>
            <a:endParaRPr lang="en-US" dirty="0"/>
          </a:p>
        </p:txBody>
      </p:sp>
      <p:sp>
        <p:nvSpPr>
          <p:cNvPr id="3" name="Content Placeholder 2"/>
          <p:cNvSpPr>
            <a:spLocks noGrp="1"/>
          </p:cNvSpPr>
          <p:nvPr>
            <p:ph idx="1"/>
          </p:nvPr>
        </p:nvSpPr>
        <p:spPr>
          <a:xfrm>
            <a:off x="1295401" y="2456597"/>
            <a:ext cx="9601196" cy="3419271"/>
          </a:xfrm>
        </p:spPr>
        <p:txBody>
          <a:bodyPr>
            <a:normAutofit fontScale="85000" lnSpcReduction="20000"/>
          </a:bodyPr>
          <a:lstStyle/>
          <a:p>
            <a:r>
              <a:rPr lang="en-US" dirty="0"/>
              <a:t>Grants from the Public Library Association:</a:t>
            </a:r>
          </a:p>
          <a:p>
            <a:pPr lvl="1" fontAlgn="base"/>
            <a:r>
              <a:rPr lang="en-US" dirty="0" smtClean="0"/>
              <a:t>The </a:t>
            </a:r>
            <a:r>
              <a:rPr lang="en-US" dirty="0"/>
              <a:t>Charlie Robinson Award, a $1,000 grant that is awarded to a public library director who—over a period of seven years—has been an agent for change in the public </a:t>
            </a:r>
            <a:r>
              <a:rPr lang="en-US" dirty="0" smtClean="0"/>
              <a:t>library.</a:t>
            </a:r>
            <a:endParaRPr lang="en-US" dirty="0"/>
          </a:p>
          <a:p>
            <a:pPr lvl="1" fontAlgn="base"/>
            <a:r>
              <a:rPr lang="en-US" dirty="0" smtClean="0"/>
              <a:t>The </a:t>
            </a:r>
            <a:r>
              <a:rPr lang="en-US" dirty="0"/>
              <a:t>EBSCO Excellence in Rural Library Service Award, a $1,000 honorarium for libraries that serve a population of ten-thousand or less.</a:t>
            </a:r>
          </a:p>
          <a:p>
            <a:pPr lvl="1" fontAlgn="base"/>
            <a:r>
              <a:rPr lang="en-US" dirty="0"/>
              <a:t>And the Gordon M. </a:t>
            </a:r>
            <a:r>
              <a:rPr lang="en-US" dirty="0" err="1"/>
              <a:t>Conable</a:t>
            </a:r>
            <a:r>
              <a:rPr lang="en-US" dirty="0"/>
              <a:t> Award, a $1,500 award honoring a staff member, trustee, or library that has shown a commitment to intellectual freedom and the Library Bill of Rights</a:t>
            </a:r>
            <a:r>
              <a:rPr lang="en-US" dirty="0" smtClean="0"/>
              <a:t>.</a:t>
            </a:r>
            <a:endParaRPr lang="en-US" u="sng" dirty="0" smtClean="0">
              <a:hlinkClick r:id="rId2"/>
            </a:endParaRPr>
          </a:p>
          <a:p>
            <a:r>
              <a:rPr lang="en-US" u="sng" dirty="0" smtClean="0">
                <a:hlinkClick r:id="rId2"/>
              </a:rPr>
              <a:t>The </a:t>
            </a:r>
            <a:r>
              <a:rPr lang="en-US" u="sng" dirty="0">
                <a:hlinkClick r:id="rId2"/>
              </a:rPr>
              <a:t>American Dream Literacy </a:t>
            </a:r>
            <a:r>
              <a:rPr lang="en-US" u="sng" dirty="0" smtClean="0">
                <a:hlinkClick r:id="rId2"/>
              </a:rPr>
              <a:t>Initiative</a:t>
            </a:r>
            <a:r>
              <a:rPr lang="en-US" dirty="0" smtClean="0"/>
              <a:t>: </a:t>
            </a:r>
            <a:r>
              <a:rPr lang="en-US" dirty="0"/>
              <a:t>Funded through the Dollar General Literacy Foundation, this $10,000 grant is annually awarded to public libraries that wish to expand their services for adult English language learners or for adult education and workforce development. However, this grant is not for those looking to start a program of either nature; the library must have a preexisting program in order to be eligible</a:t>
            </a:r>
            <a:r>
              <a:rPr lang="en-US" dirty="0" smtClean="0"/>
              <a:t>.</a:t>
            </a:r>
          </a:p>
        </p:txBody>
      </p:sp>
    </p:spTree>
    <p:extLst>
      <p:ext uri="{BB962C8B-B14F-4D97-AF65-F5344CB8AC3E}">
        <p14:creationId xmlns:p14="http://schemas.microsoft.com/office/powerpoint/2010/main" val="3988272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 Affiliate Groups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ALA Affiliate Groups are also a great resources for creating multilingual collections, as well as ensuring that your English language collections represent our diverse world and avoid harmful stereotypes. The following ALA Affiliated Groups are:</a:t>
            </a:r>
          </a:p>
          <a:p>
            <a:r>
              <a:rPr lang="en-US" dirty="0" smtClean="0">
                <a:hlinkClick r:id="rId2"/>
              </a:rPr>
              <a:t>American Indian Library Association</a:t>
            </a:r>
            <a:endParaRPr lang="en-US" dirty="0" smtClean="0"/>
          </a:p>
          <a:p>
            <a:r>
              <a:rPr lang="en-US" dirty="0" smtClean="0">
                <a:hlinkClick r:id="rId3"/>
              </a:rPr>
              <a:t>Asian/Pacific American Library Association</a:t>
            </a:r>
            <a:endParaRPr lang="en-US" dirty="0" smtClean="0"/>
          </a:p>
          <a:p>
            <a:r>
              <a:rPr lang="en-US" dirty="0" smtClean="0">
                <a:hlinkClick r:id="rId4"/>
              </a:rPr>
              <a:t>Black Caucus of the American Library Association</a:t>
            </a:r>
            <a:endParaRPr lang="en-US" dirty="0" smtClean="0"/>
          </a:p>
          <a:p>
            <a:r>
              <a:rPr lang="en-US" dirty="0" smtClean="0">
                <a:hlinkClick r:id="rId5"/>
              </a:rPr>
              <a:t>Chinese American Library Association</a:t>
            </a:r>
            <a:endParaRPr lang="en-US" dirty="0" smtClean="0"/>
          </a:p>
          <a:p>
            <a:r>
              <a:rPr lang="en-US" dirty="0" smtClean="0">
                <a:hlinkClick r:id="rId6"/>
              </a:rPr>
              <a:t>The National Association to Promote Library and Information Services to Latinos and the Spanish-Speaking (REFORMA)</a:t>
            </a:r>
            <a:endParaRPr lang="en-US" dirty="0" smtClean="0"/>
          </a:p>
          <a:p>
            <a:endParaRPr lang="en-US" dirty="0" smtClean="0"/>
          </a:p>
          <a:p>
            <a:endParaRPr lang="en-US" dirty="0"/>
          </a:p>
        </p:txBody>
      </p:sp>
    </p:spTree>
    <p:extLst>
      <p:ext uri="{BB962C8B-B14F-4D97-AF65-F5344CB8AC3E}">
        <p14:creationId xmlns:p14="http://schemas.microsoft.com/office/powerpoint/2010/main" val="1811562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Font typeface="+mj-lt"/>
              <a:buAutoNum type="arabicPeriod"/>
            </a:pPr>
            <a:r>
              <a:rPr lang="en-US" dirty="0"/>
              <a:t>United States Census Bureau (2019) “About Foreign Born” Retrieved from: </a:t>
            </a:r>
            <a:r>
              <a:rPr lang="en-US" u="sng" dirty="0">
                <a:hlinkClick r:id="rId2"/>
              </a:rPr>
              <a:t>https://www.census.gov/topics/population/foreign-born/about.html#par_textimage</a:t>
            </a:r>
            <a:endParaRPr lang="en-US" dirty="0"/>
          </a:p>
          <a:p>
            <a:pPr marL="457200" indent="-457200">
              <a:buFont typeface="+mj-lt"/>
              <a:buAutoNum type="arabicPeriod"/>
            </a:pPr>
            <a:r>
              <a:rPr lang="en-US" dirty="0"/>
              <a:t>Burke, S. K. (2008) “Use of public libraries by immigrants.” </a:t>
            </a:r>
            <a:r>
              <a:rPr lang="en-US" i="1" dirty="0"/>
              <a:t>Reference and User Services Quarterly</a:t>
            </a:r>
            <a:r>
              <a:rPr lang="en-US" dirty="0"/>
              <a:t>, </a:t>
            </a:r>
            <a:r>
              <a:rPr lang="en-US" i="1" dirty="0"/>
              <a:t>48</a:t>
            </a:r>
            <a:r>
              <a:rPr lang="en-US" dirty="0"/>
              <a:t>(2), p. 164-174. DOI: </a:t>
            </a:r>
            <a:r>
              <a:rPr lang="en-US" dirty="0" smtClean="0"/>
              <a:t>10.5860/rusq.48n2.164</a:t>
            </a:r>
          </a:p>
          <a:p>
            <a:pPr marL="457200" indent="-457200">
              <a:buFont typeface="+mj-lt"/>
              <a:buAutoNum type="arabicPeriod"/>
            </a:pPr>
            <a:r>
              <a:rPr lang="en-US" dirty="0" smtClean="0"/>
              <a:t>Du</a:t>
            </a:r>
            <a:r>
              <a:rPr lang="en-US" dirty="0"/>
              <a:t>, Y. (2016) </a:t>
            </a:r>
            <a:r>
              <a:rPr lang="en-US" i="1" dirty="0"/>
              <a:t>Small libraries, big impact: How to better serve your community in the digital age</a:t>
            </a:r>
            <a:r>
              <a:rPr lang="en-US" dirty="0"/>
              <a:t>. Santa Barbara, CA: Libraries Unlimited</a:t>
            </a:r>
            <a:r>
              <a:rPr lang="en-US" dirty="0" smtClean="0"/>
              <a:t>.</a:t>
            </a:r>
            <a:endParaRPr lang="en-US" dirty="0"/>
          </a:p>
          <a:p>
            <a:pPr marL="457200" indent="-457200">
              <a:buFont typeface="+mj-lt"/>
              <a:buAutoNum type="arabicPeriod"/>
            </a:pPr>
            <a:r>
              <a:rPr lang="en-US" dirty="0" err="1" smtClean="0"/>
              <a:t>Dilevko</a:t>
            </a:r>
            <a:r>
              <a:rPr lang="en-US" dirty="0"/>
              <a:t>, J., &amp; Dali, K. (2002). “The challenge of building multilingual collections in Canadian public libraries.” </a:t>
            </a:r>
            <a:r>
              <a:rPr lang="en-US" i="1" dirty="0"/>
              <a:t>Library Resources and Technical Services</a:t>
            </a:r>
            <a:r>
              <a:rPr lang="en-US" dirty="0"/>
              <a:t>, 46(4), 116–137. </a:t>
            </a:r>
            <a:r>
              <a:rPr lang="en-US" u="sng" dirty="0">
                <a:hlinkClick r:id="rId3"/>
              </a:rPr>
              <a:t>https://doi.org/10.5860/lrts.46n4.116</a:t>
            </a: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3752832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Communities Everywhere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Communities are constantly growing and shifting in population dynamics, including changes in racial diversity and languages spoken. This can often be in an influx of immigrants from a particular part of the world—refugees as well as people coming to America for work or to join family. While this is nothing new in large cities, smaller communities—such as rural and suburban communities—have also begun to experience these changes. As librarians, we understand the importance of ensuring that there are collections and services available to the newest members of the communities we serve; however, librarians in smaller communities have a disadvantage. While libraries in the cities have implemented different multilingual collections throughout the years, libraries in smaller communities have not. Not only do librarians in smaller communities not know where to begin, they often face obstacles such as lack of funding, space, staff, and—particularly in predominately white communities—a fear of offending the community they are trying to serve. </a:t>
            </a:r>
            <a:endParaRPr lang="en-US" dirty="0"/>
          </a:p>
        </p:txBody>
      </p:sp>
    </p:spTree>
    <p:extLst>
      <p:ext uri="{BB962C8B-B14F-4D97-AF65-F5344CB8AC3E}">
        <p14:creationId xmlns:p14="http://schemas.microsoft.com/office/powerpoint/2010/main" val="1346856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Multilingual Collections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a:t>
            </a:r>
            <a:r>
              <a:rPr lang="en-US" dirty="0" smtClean="0"/>
              <a:t>s </a:t>
            </a:r>
            <a:r>
              <a:rPr lang="en-US" dirty="0"/>
              <a:t>of 2017, the United States Census Bureau estimates that—out of a population of 325,719,178 people living in the United States—there are over forty-four million people who are foreign born, and a little over half of those are not United States citizens</a:t>
            </a:r>
            <a:r>
              <a:rPr lang="en-US" dirty="0" smtClean="0"/>
              <a:t>. </a:t>
            </a:r>
            <a:r>
              <a:rPr lang="en-US" dirty="0"/>
              <a:t>Asia, Latin America, and Central America continue to be the largest regions for the United States’ foreign born </a:t>
            </a:r>
            <a:r>
              <a:rPr lang="en-US" dirty="0" smtClean="0"/>
              <a:t>population.</a:t>
            </a:r>
            <a:r>
              <a:rPr lang="en-US" baseline="30000" dirty="0" smtClean="0"/>
              <a:t>1</a:t>
            </a:r>
            <a:endParaRPr lang="en-US" dirty="0" smtClean="0"/>
          </a:p>
          <a:p>
            <a:r>
              <a:rPr lang="en-US" dirty="0"/>
              <a:t>Services that libraries provide immigrants today include: collection materials in languages other than English, literacy instruction, English-as-a-second-language courses, and partnerships with the U.S. Citizenship and Immigration Services to promote naturalization and citizenship </a:t>
            </a:r>
            <a:r>
              <a:rPr lang="en-US" dirty="0" smtClean="0"/>
              <a:t>materials.</a:t>
            </a:r>
            <a:r>
              <a:rPr lang="en-US" baseline="30000" dirty="0" smtClean="0"/>
              <a:t>2</a:t>
            </a:r>
            <a:endParaRPr lang="en-US" dirty="0" smtClean="0"/>
          </a:p>
          <a:p>
            <a:r>
              <a:rPr lang="en-US" dirty="0" smtClean="0"/>
              <a:t>Multilingual collections in public libraries are also </a:t>
            </a:r>
            <a:r>
              <a:rPr lang="en-US" dirty="0"/>
              <a:t>beneficial in helping the pre-existing community accept the differences of their new neighbors and increase their knowledge of the </a:t>
            </a:r>
            <a:r>
              <a:rPr lang="en-US" dirty="0" smtClean="0"/>
              <a:t>world.</a:t>
            </a:r>
            <a:r>
              <a:rPr lang="en-US" baseline="30000" dirty="0" smtClean="0"/>
              <a:t>3</a:t>
            </a:r>
            <a:endParaRPr lang="en-US" dirty="0"/>
          </a:p>
        </p:txBody>
      </p:sp>
    </p:spTree>
    <p:extLst>
      <p:ext uri="{BB962C8B-B14F-4D97-AF65-F5344CB8AC3E}">
        <p14:creationId xmlns:p14="http://schemas.microsoft.com/office/powerpoint/2010/main" val="3373548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Measure of Success</a:t>
            </a:r>
            <a:endParaRPr lang="en-US" dirty="0"/>
          </a:p>
        </p:txBody>
      </p:sp>
      <p:sp>
        <p:nvSpPr>
          <p:cNvPr id="3" name="Content Placeholder 2"/>
          <p:cNvSpPr>
            <a:spLocks noGrp="1"/>
          </p:cNvSpPr>
          <p:nvPr>
            <p:ph idx="1"/>
          </p:nvPr>
        </p:nvSpPr>
        <p:spPr/>
        <p:txBody>
          <a:bodyPr>
            <a:normAutofit fontScale="77500" lnSpcReduction="20000"/>
          </a:bodyPr>
          <a:lstStyle/>
          <a:p>
            <a:r>
              <a:rPr lang="en-US" dirty="0"/>
              <a:t>RUSA’s 2007 guidelines for multilingual collections and services stress that those collections and services are never seen as “additional” or “extra”, but instead an integral part of the library’s services. How can you ensure that your multilingual collection is integral? Communication</a:t>
            </a:r>
            <a:r>
              <a:rPr lang="en-US" dirty="0" smtClean="0"/>
              <a:t>.</a:t>
            </a:r>
          </a:p>
          <a:p>
            <a:r>
              <a:rPr lang="en-US" dirty="0" smtClean="0"/>
              <a:t>In a 2002 study by </a:t>
            </a:r>
            <a:r>
              <a:rPr lang="en-US" dirty="0" err="1" smtClean="0"/>
              <a:t>Dilevko</a:t>
            </a:r>
            <a:r>
              <a:rPr lang="en-US" dirty="0" smtClean="0"/>
              <a:t> and Dali of Canadian public libraries, the researchers found that several of the libraries had multilingual collections that were never touched and deemed “unnecessary” by the multilingual communities they were created for. Why? Because the library created a collection without consulting the multilingual community the collection was created to benefit.</a:t>
            </a:r>
            <a:r>
              <a:rPr lang="en-US" baseline="30000" dirty="0" smtClean="0"/>
              <a:t>4</a:t>
            </a:r>
            <a:endParaRPr lang="en-US" dirty="0" smtClean="0"/>
          </a:p>
          <a:p>
            <a:r>
              <a:rPr lang="en-US" dirty="0" smtClean="0"/>
              <a:t>For example, a library may develop a multilingual collection that is largely children’s material, but the multilingual community may have a larger need for adult materials. By not consulting the multilingual community and assuming that community’s needs, the library wasted time, resources, and money without any real benefit. </a:t>
            </a:r>
          </a:p>
        </p:txBody>
      </p:sp>
    </p:spTree>
    <p:extLst>
      <p:ext uri="{BB962C8B-B14F-4D97-AF65-F5344CB8AC3E}">
        <p14:creationId xmlns:p14="http://schemas.microsoft.com/office/powerpoint/2010/main" val="1098892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Three Keys to an Integral Multilingual Collection</a:t>
            </a:r>
            <a:endParaRPr lang="en-US" dirty="0"/>
          </a:p>
        </p:txBody>
      </p:sp>
      <p:sp>
        <p:nvSpPr>
          <p:cNvPr id="4" name="Content Placeholder 3"/>
          <p:cNvSpPr>
            <a:spLocks noGrp="1"/>
          </p:cNvSpPr>
          <p:nvPr>
            <p:ph sz="half" idx="1"/>
          </p:nvPr>
        </p:nvSpPr>
        <p:spPr/>
        <p:txBody>
          <a:bodyPr>
            <a:normAutofit lnSpcReduction="10000"/>
          </a:bodyPr>
          <a:lstStyle/>
          <a:p>
            <a:pPr marL="457200" indent="-457200">
              <a:buFont typeface="+mj-lt"/>
              <a:buAutoNum type="arabicPeriod"/>
            </a:pPr>
            <a:r>
              <a:rPr lang="en-US" dirty="0"/>
              <a:t>Understanding the needs of the </a:t>
            </a:r>
            <a:r>
              <a:rPr lang="en-US" dirty="0" smtClean="0"/>
              <a:t>community through conducting a Needs Analysis, </a:t>
            </a:r>
          </a:p>
          <a:p>
            <a:pPr marL="457200" indent="-457200">
              <a:buFont typeface="+mj-lt"/>
              <a:buAutoNum type="arabicPeriod"/>
            </a:pPr>
            <a:r>
              <a:rPr lang="en-US" dirty="0"/>
              <a:t>F</a:t>
            </a:r>
            <a:r>
              <a:rPr lang="en-US" dirty="0" smtClean="0"/>
              <a:t>inding </a:t>
            </a:r>
            <a:r>
              <a:rPr lang="en-US" dirty="0"/>
              <a:t>community </a:t>
            </a:r>
            <a:r>
              <a:rPr lang="en-US" dirty="0" smtClean="0"/>
              <a:t>partners who already serve and are part of the multilingual community, </a:t>
            </a:r>
            <a:r>
              <a:rPr lang="en-US" dirty="0"/>
              <a:t>and </a:t>
            </a:r>
            <a:endParaRPr lang="en-US" dirty="0" smtClean="0"/>
          </a:p>
          <a:p>
            <a:pPr marL="457200" indent="-457200">
              <a:buFont typeface="+mj-lt"/>
              <a:buAutoNum type="arabicPeriod"/>
            </a:pPr>
            <a:r>
              <a:rPr lang="en-US" dirty="0"/>
              <a:t>H</a:t>
            </a:r>
            <a:r>
              <a:rPr lang="en-US" dirty="0" smtClean="0"/>
              <a:t>aving </a:t>
            </a:r>
            <a:r>
              <a:rPr lang="en-US" dirty="0"/>
              <a:t>clear channels of </a:t>
            </a:r>
            <a:r>
              <a:rPr lang="en-US" dirty="0" smtClean="0"/>
              <a:t>communication.</a:t>
            </a:r>
            <a:endParaRPr lang="en-US" dirty="0"/>
          </a:p>
          <a:p>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37779" y="2560638"/>
            <a:ext cx="3330053" cy="3309937"/>
          </a:xfrm>
        </p:spPr>
      </p:pic>
    </p:spTree>
    <p:extLst>
      <p:ext uri="{BB962C8B-B14F-4D97-AF65-F5344CB8AC3E}">
        <p14:creationId xmlns:p14="http://schemas.microsoft.com/office/powerpoint/2010/main" val="1718750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Needs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Listen: take note of how often you and your staff are asked about multilingual collections, ESL classes, and other resources. This statistical information will help evaluate what the community needs and what languages are being used in the community. It can also help evaluate for non-multilingual needs, such as access to a particular technology or services like public </a:t>
            </a:r>
            <a:r>
              <a:rPr lang="en-US" dirty="0" err="1" smtClean="0"/>
              <a:t>notories</a:t>
            </a:r>
            <a:r>
              <a:rPr lang="en-US" dirty="0" smtClean="0"/>
              <a:t>.</a:t>
            </a:r>
          </a:p>
          <a:p>
            <a:r>
              <a:rPr lang="en-US" dirty="0" smtClean="0"/>
              <a:t>Surveys, interviews, and focus groups: This method provides both quantitative and qualitative data, which not only helps determine the exact needs of the multilingual community but support when applying for grants, budgets, and more.</a:t>
            </a:r>
          </a:p>
          <a:p>
            <a:r>
              <a:rPr lang="en-US" dirty="0" smtClean="0"/>
              <a:t>Find community partners.</a:t>
            </a:r>
            <a:endParaRPr lang="en-US" dirty="0"/>
          </a:p>
        </p:txBody>
      </p:sp>
    </p:spTree>
    <p:extLst>
      <p:ext uri="{BB962C8B-B14F-4D97-AF65-F5344CB8AC3E}">
        <p14:creationId xmlns:p14="http://schemas.microsoft.com/office/powerpoint/2010/main" val="2576370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Community Partners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English as Second Language (ESL) departments of the school districts that the library serves. This is an especially beneficial resource when you have a large number of immigrants in the area from the same country, but one with numerous language groups—such as India or China—thus narrowing down particular language groups. This has the added benefit of providing another opportunity for public libraries and the school system to partner together.</a:t>
            </a:r>
          </a:p>
          <a:p>
            <a:r>
              <a:rPr lang="en-US" dirty="0" smtClean="0"/>
              <a:t>Where are multilingual communities already gathering? Asian and Hispanic Markets, Mosques, Temples, and churches serve as gathering places and places where newcomers can find others who share a language, religion, experiences, and culture. Especially within the religious gathering spaces, there will be leaders who know their communities the best. They will know what newcomers need the most, as well as what can benefit their community in the long run.</a:t>
            </a:r>
            <a:endParaRPr lang="en-US" dirty="0"/>
          </a:p>
        </p:txBody>
      </p:sp>
    </p:spTree>
    <p:extLst>
      <p:ext uri="{BB962C8B-B14F-4D97-AF65-F5344CB8AC3E}">
        <p14:creationId xmlns:p14="http://schemas.microsoft.com/office/powerpoint/2010/main" val="2306976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 Resources</a:t>
            </a:r>
            <a:endParaRPr lang="en-US" dirty="0"/>
          </a:p>
        </p:txBody>
      </p:sp>
      <p:sp>
        <p:nvSpPr>
          <p:cNvPr id="3" name="Content Placeholder 2"/>
          <p:cNvSpPr>
            <a:spLocks noGrp="1"/>
          </p:cNvSpPr>
          <p:nvPr>
            <p:ph idx="1"/>
          </p:nvPr>
        </p:nvSpPr>
        <p:spPr/>
        <p:txBody>
          <a:bodyPr>
            <a:noAutofit/>
          </a:bodyPr>
          <a:lstStyle/>
          <a:p>
            <a:pPr fontAlgn="base"/>
            <a:r>
              <a:rPr lang="en-US" sz="1800" dirty="0" smtClean="0"/>
              <a:t>ALA </a:t>
            </a:r>
            <a:r>
              <a:rPr lang="en-US" sz="1800" u="sng" dirty="0">
                <a:hlinkClick r:id="rId2"/>
              </a:rPr>
              <a:t>Office for Diversity, Literacy and Outreach Services</a:t>
            </a:r>
            <a:r>
              <a:rPr lang="en-US" sz="1800" dirty="0"/>
              <a:t> (ODLOS). </a:t>
            </a:r>
            <a:endParaRPr lang="en-US" sz="1800" dirty="0" smtClean="0"/>
          </a:p>
          <a:p>
            <a:pPr lvl="1" fontAlgn="base"/>
            <a:r>
              <a:rPr lang="en-US" sz="1800" dirty="0" smtClean="0"/>
              <a:t>“</a:t>
            </a:r>
            <a:r>
              <a:rPr lang="en-US" sz="1800" u="sng" dirty="0">
                <a:hlinkClick r:id="rId3"/>
              </a:rPr>
              <a:t>Project Welcome</a:t>
            </a:r>
            <a:r>
              <a:rPr lang="en-US" sz="1800" dirty="0"/>
              <a:t>”, </a:t>
            </a:r>
            <a:r>
              <a:rPr lang="en-US" sz="1800" dirty="0" smtClean="0"/>
              <a:t>designed </a:t>
            </a:r>
            <a:r>
              <a:rPr lang="en-US" sz="1800" dirty="0"/>
              <a:t>to teach library staff how to meet the information needs of refugees and asylum seekers. </a:t>
            </a:r>
          </a:p>
          <a:p>
            <a:pPr fontAlgn="base"/>
            <a:r>
              <a:rPr lang="en-US" sz="1800" dirty="0"/>
              <a:t>“</a:t>
            </a:r>
            <a:r>
              <a:rPr lang="en-US" sz="1800" u="sng" dirty="0">
                <a:hlinkClick r:id="rId4"/>
              </a:rPr>
              <a:t>How to Serve the World @ your library</a:t>
            </a:r>
            <a:r>
              <a:rPr lang="en-US" sz="1800" dirty="0"/>
              <a:t>”, which is designed to help libraries start and improve English-language learning programs for adults at the public library. </a:t>
            </a:r>
            <a:endParaRPr lang="en-US" sz="1800" dirty="0" smtClean="0"/>
          </a:p>
          <a:p>
            <a:pPr fontAlgn="base"/>
            <a:r>
              <a:rPr lang="en-US" sz="1800" dirty="0" smtClean="0"/>
              <a:t>“</a:t>
            </a:r>
            <a:r>
              <a:rPr lang="en-US" sz="1800" u="sng" dirty="0">
                <a:hlinkClick r:id="rId5"/>
              </a:rPr>
              <a:t>New Immigrants</a:t>
            </a:r>
            <a:r>
              <a:rPr lang="en-US" sz="1800" dirty="0"/>
              <a:t>”, which is a compiling of a variety of materials for serving new immigrants in a library setting, to include ALA Policy statements, reports, books, and more. </a:t>
            </a:r>
          </a:p>
          <a:p>
            <a:r>
              <a:rPr lang="en-US" sz="1800" dirty="0"/>
              <a:t>The </a:t>
            </a:r>
            <a:r>
              <a:rPr lang="en-US" sz="1800" dirty="0" smtClean="0"/>
              <a:t>2015 </a:t>
            </a:r>
            <a:r>
              <a:rPr lang="en-US" sz="1800" dirty="0"/>
              <a:t>“</a:t>
            </a:r>
            <a:r>
              <a:rPr lang="en-US" sz="1800" u="sng" dirty="0">
                <a:hlinkClick r:id="rId6"/>
              </a:rPr>
              <a:t>Guidelines for Outreach to Immigrant Populations</a:t>
            </a:r>
            <a:r>
              <a:rPr lang="en-US" sz="1800" dirty="0"/>
              <a:t>”. This document serves as another beneficial tool for establishing programs, collections, and mission statements as libraries strive to serve new immigrant populations.</a:t>
            </a:r>
          </a:p>
        </p:txBody>
      </p:sp>
    </p:spTree>
    <p:extLst>
      <p:ext uri="{BB962C8B-B14F-4D97-AF65-F5344CB8AC3E}">
        <p14:creationId xmlns:p14="http://schemas.microsoft.com/office/powerpoint/2010/main" val="4021221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 Development Resources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2007, the </a:t>
            </a:r>
            <a:r>
              <a:rPr lang="en-US" dirty="0"/>
              <a:t>Reference and User Services </a:t>
            </a:r>
            <a:r>
              <a:rPr lang="en-US" dirty="0" smtClean="0"/>
              <a:t>Association</a:t>
            </a:r>
            <a:r>
              <a:rPr lang="en-US" dirty="0"/>
              <a:t> </a:t>
            </a:r>
            <a:r>
              <a:rPr lang="en-US" dirty="0" smtClean="0"/>
              <a:t>(RUSA) published </a:t>
            </a:r>
            <a:r>
              <a:rPr lang="en-US" dirty="0"/>
              <a:t>the </a:t>
            </a:r>
            <a:r>
              <a:rPr lang="en-US" u="sng" dirty="0">
                <a:hlinkClick r:id="rId2"/>
              </a:rPr>
              <a:t>Guidelines for the Development and Promotion of Multilingual Collections and Services</a:t>
            </a:r>
            <a:r>
              <a:rPr lang="en-US" dirty="0"/>
              <a:t>. These guidelines aid library professionals as they develop their own multilingual collections, from researching what language to add, to formats to acquire, to how to catalog those materials. </a:t>
            </a:r>
            <a:endParaRPr lang="en-US" dirty="0" smtClean="0"/>
          </a:p>
          <a:p>
            <a:r>
              <a:rPr lang="en-US" dirty="0" smtClean="0"/>
              <a:t>The </a:t>
            </a:r>
            <a:r>
              <a:rPr lang="en-US" dirty="0"/>
              <a:t>Association for Library Collections &amp; Technical Services (ALCTS</a:t>
            </a:r>
            <a:r>
              <a:rPr lang="en-US" dirty="0" smtClean="0"/>
              <a:t>) </a:t>
            </a:r>
            <a:r>
              <a:rPr lang="en-US" dirty="0"/>
              <a:t>maintains a </a:t>
            </a:r>
            <a:r>
              <a:rPr lang="en-US" u="sng" dirty="0">
                <a:hlinkClick r:id="rId3"/>
              </a:rPr>
              <a:t>Foreign Book Dealers Directory</a:t>
            </a:r>
            <a:r>
              <a:rPr lang="en-US" dirty="0"/>
              <a:t>. This list of vendors is sortable by region of the world—Middle East, Africa, Asia, etc.—and allows the user to search by where the material is published. T</a:t>
            </a:r>
            <a:r>
              <a:rPr lang="en-US" dirty="0" smtClean="0"/>
              <a:t>here </a:t>
            </a:r>
            <a:r>
              <a:rPr lang="en-US" dirty="0"/>
              <a:t>are some limitations to the </a:t>
            </a:r>
            <a:r>
              <a:rPr lang="en-US" dirty="0" smtClean="0"/>
              <a:t>directory; namely, the directory </a:t>
            </a:r>
            <a:r>
              <a:rPr lang="en-US" dirty="0"/>
              <a:t>cannot search by language, nor is there a way to determine which publishers produce books in specific regional languages—which is critical when purchasing for library users from </a:t>
            </a:r>
            <a:r>
              <a:rPr lang="en-US" dirty="0" smtClean="0"/>
              <a:t>India, China, and other countries that have regional language groups. </a:t>
            </a:r>
            <a:endParaRPr lang="en-US" dirty="0"/>
          </a:p>
        </p:txBody>
      </p:sp>
    </p:spTree>
    <p:extLst>
      <p:ext uri="{BB962C8B-B14F-4D97-AF65-F5344CB8AC3E}">
        <p14:creationId xmlns:p14="http://schemas.microsoft.com/office/powerpoint/2010/main" val="19536760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380</TotalTime>
  <Words>1451</Words>
  <Application>Microsoft Office PowerPoint</Application>
  <PresentationFormat>Widescreen</PresentationFormat>
  <Paragraphs>55</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Garamond</vt:lpstr>
      <vt:lpstr>Organic</vt:lpstr>
      <vt:lpstr>Making a Place at the Table: A Guide for Small, Rural, and Suburban Libraries</vt:lpstr>
      <vt:lpstr>Growing Communities Everywhere</vt:lpstr>
      <vt:lpstr>The Importance of Multilingual Collections</vt:lpstr>
      <vt:lpstr>The Measure of Success</vt:lpstr>
      <vt:lpstr>Three Keys to an Integral Multilingual Collection</vt:lpstr>
      <vt:lpstr>Determining Needs</vt:lpstr>
      <vt:lpstr>Finding Community Partners</vt:lpstr>
      <vt:lpstr>ALA Resources</vt:lpstr>
      <vt:lpstr>Collection Development Resources</vt:lpstr>
      <vt:lpstr>Grants</vt:lpstr>
      <vt:lpstr>ALA Affiliate Groups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a Place at the Table: A Guide for Small, Rural, and Suburban Libraries</dc:title>
  <dc:creator>Laura Collins</dc:creator>
  <cp:lastModifiedBy>Laura Collins</cp:lastModifiedBy>
  <cp:revision>21</cp:revision>
  <dcterms:created xsi:type="dcterms:W3CDTF">2020-10-02T13:24:32Z</dcterms:created>
  <dcterms:modified xsi:type="dcterms:W3CDTF">2020-10-09T23:15:26Z</dcterms:modified>
</cp:coreProperties>
</file>