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7" r:id="rId9"/>
    <p:sldId id="271" r:id="rId10"/>
    <p:sldId id="268" r:id="rId11"/>
    <p:sldId id="269" r:id="rId12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3037840" cy="463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1"/>
            <a:ext cx="3037840" cy="463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2670"/>
            <a:ext cx="3037840" cy="463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772670"/>
            <a:ext cx="3037840" cy="463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209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1158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807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386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3794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070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6429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4094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4322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26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20696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7561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114462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6278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82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4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4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1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4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3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4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7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625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4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66254" y="942110"/>
            <a:ext cx="9199418" cy="3026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idx="1"/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Hooked:</a:t>
            </a:r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Reaching 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Students </a:t>
            </a:r>
            <a:endParaRPr lang="en-US" sz="54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First-Year Experience </a:t>
            </a: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</a:t>
            </a: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</a:t>
            </a:r>
            <a:r>
              <a:rPr lang="en-US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Siegel,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M.L.S., M.Ed.</a:t>
            </a: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 of Information Literacy</a:t>
            </a: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South Carolina Upstate</a:t>
            </a: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6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66254" y="942110"/>
            <a:ext cx="9199418" cy="3026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idx="1"/>
          </p:nvPr>
        </p:nvSpPr>
        <p:spPr>
          <a:xfrm>
            <a:off x="1" y="0"/>
            <a:ext cx="10654144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28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5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FYE Instructor Feedback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Reported interest and engagement in assignment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Noted that students benefitted from writing and reflection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Remarked students enjoyed seeing each other’s “selfies”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endParaRPr lang="en-US" sz="4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6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66254" y="942110"/>
            <a:ext cx="9199418" cy="3026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idx="1"/>
          </p:nvPr>
        </p:nvSpPr>
        <p:spPr>
          <a:xfrm>
            <a:off x="0" y="-1"/>
            <a:ext cx="10654144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Lessons Learned &amp; Considerations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Scalability - Time commitment is significant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25 students @ 15-20 minutes/each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have flexible appointment times        (evenings for working students, early morning due to time zone variations)</a:t>
            </a:r>
          </a:p>
          <a:p>
            <a:pPr marL="0" lvl="0" indent="0">
              <a:lnSpc>
                <a:spcPct val="90000"/>
              </a:lnSpc>
              <a:spcBef>
                <a:spcPts val="1200"/>
              </a:spcBef>
              <a:buClr>
                <a:schemeClr val="dk1"/>
              </a:buClr>
              <a:buSzPts val="4400"/>
              <a:buNone/>
            </a:pPr>
            <a:endParaRPr 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students understand appointment requirements at start of semester so they plan ahead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with instructor is critical!</a:t>
            </a:r>
            <a:endParaRPr 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endParaRPr lang="en-US" sz="4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endParaRPr lang="en-US" sz="4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endParaRPr lang="en-US" sz="4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18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66254" y="942110"/>
            <a:ext cx="9199418" cy="3026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idx="1"/>
          </p:nvPr>
        </p:nvSpPr>
        <p:spPr>
          <a:xfrm>
            <a:off x="1" y="0"/>
            <a:ext cx="10654144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5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925" y="5213350"/>
            <a:ext cx="3229494" cy="1644650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3" name="TextBox 2"/>
          <p:cNvSpPr txBox="1"/>
          <p:nvPr/>
        </p:nvSpPr>
        <p:spPr>
          <a:xfrm>
            <a:off x="303414" y="748145"/>
            <a:ext cx="10350731" cy="4829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 In 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2016, the University of Arkansas 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 at Little Rock (UA Little Rock) 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 began offering an online section of 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 the required First-Year Experience 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 (FYE) course to accommodate 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 students in the growing number of 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 distance education programs.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66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66254" y="942110"/>
            <a:ext cx="9199418" cy="3026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idx="1"/>
          </p:nvPr>
        </p:nvSpPr>
        <p:spPr>
          <a:xfrm>
            <a:off x="1" y="0"/>
            <a:ext cx="10654144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66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5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(Continued)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The FYE Coordinator approached 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author about introducing online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students to the library and librarians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an engaging way, similar to the  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scavenger hunt the author developed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for in-person classes.</a:t>
            </a:r>
          </a:p>
        </p:txBody>
      </p:sp>
    </p:spTree>
    <p:extLst>
      <p:ext uri="{BB962C8B-B14F-4D97-AF65-F5344CB8AC3E}">
        <p14:creationId xmlns:p14="http://schemas.microsoft.com/office/powerpoint/2010/main" val="307207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66254" y="942110"/>
            <a:ext cx="9199418" cy="3026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idx="1"/>
          </p:nvPr>
        </p:nvSpPr>
        <p:spPr>
          <a:xfrm>
            <a:off x="1" y="0"/>
            <a:ext cx="10654144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5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a Library to Do?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7" t="-62"/>
          <a:stretch/>
        </p:blipFill>
        <p:spPr>
          <a:xfrm>
            <a:off x="358250" y="1767446"/>
            <a:ext cx="4407713" cy="33231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57959" y="942111"/>
            <a:ext cx="5432950" cy="527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Most students in the online   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course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worked full-time (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non-traditional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), lived or were stationed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military personnel)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out-of-state, or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were student athletes.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4400"/>
            </a:pP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was impractical and often     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impossible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for students to visit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the UA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Little Rock Library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in-person.</a:t>
            </a:r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358250" y="5105381"/>
            <a:ext cx="440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</a:t>
            </a:r>
            <a:r>
              <a:rPr lang="en-US" sz="1400" dirty="0" err="1" smtClean="0"/>
              <a:t>Marinda</a:t>
            </a:r>
            <a:r>
              <a:rPr lang="en-US" sz="1400" dirty="0" smtClean="0"/>
              <a:t> Fowler (Creative Commons)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6257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66254" y="942110"/>
            <a:ext cx="9199418" cy="3026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idx="1"/>
          </p:nvPr>
        </p:nvSpPr>
        <p:spPr>
          <a:xfrm>
            <a:off x="-117986" y="29496"/>
            <a:ext cx="10654144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  <a:tabLst>
                <a:tab pos="9542463" algn="l"/>
              </a:tabLst>
            </a:pPr>
            <a:r>
              <a:rPr lang="en-US" sz="5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 Exploration Assignment</a:t>
            </a: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  <a:tabLst>
                <a:tab pos="9542463" algn="l"/>
              </a:tabLst>
            </a:pPr>
            <a:endParaRPr lang="en-US" sz="36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public/military </a:t>
            </a:r>
            <a:endParaRPr lang="en-US" sz="4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base </a:t>
            </a: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</a:p>
          <a:p>
            <a:pPr marL="738188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q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books and DVDs</a:t>
            </a:r>
          </a:p>
          <a:p>
            <a:pPr marL="738188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q"/>
              <a:tabLst>
                <a:tab pos="5368925" algn="l"/>
                <a:tab pos="7432675" algn="l"/>
                <a:tab pos="8053388" algn="l"/>
              </a:tabLst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Explore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resources </a:t>
            </a:r>
          </a:p>
          <a:p>
            <a:pPr marL="738188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  <a:tabLst>
                <a:tab pos="5368925" algn="l"/>
                <a:tab pos="7432675" algn="l"/>
                <a:tab pos="8053388" algn="l"/>
              </a:tabLst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i.e.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rooms, etc.) 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2 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“selfies”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w/book, another outside library </a:t>
            </a: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54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68195" y="4627615"/>
            <a:ext cx="440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</a:t>
            </a:r>
            <a:r>
              <a:rPr lang="en-US" sz="1400" dirty="0" err="1" smtClean="0"/>
              <a:t>VectorStock</a:t>
            </a:r>
            <a:r>
              <a:rPr lang="en-US" sz="1400" dirty="0" smtClean="0"/>
              <a:t>® (Creative Commons)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515" b="8361"/>
          <a:stretch/>
        </p:blipFill>
        <p:spPr>
          <a:xfrm>
            <a:off x="7498632" y="1909185"/>
            <a:ext cx="2648258" cy="264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20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66254" y="942110"/>
            <a:ext cx="9199418" cy="3026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idx="1"/>
          </p:nvPr>
        </p:nvSpPr>
        <p:spPr>
          <a:xfrm>
            <a:off x="1" y="0"/>
            <a:ext cx="10654144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32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5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 Exploration Assignment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visit to public/military base library, virtual appointment with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UA Little Rock librarian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q"/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via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YouCanBook.Me</a:t>
            </a:r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q"/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15-20 minutes via Bb Collaborate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q"/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 librarian (questions about education, hobby, role) and debrief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q"/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 student to UA Little Rock resources based on major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11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66254" y="942110"/>
            <a:ext cx="9199418" cy="3026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idx="1"/>
          </p:nvPr>
        </p:nvSpPr>
        <p:spPr>
          <a:xfrm>
            <a:off x="1" y="0"/>
            <a:ext cx="10654144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36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5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 Exploration Assignment</a:t>
            </a: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20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54525" lvl="8" indent="36195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  <a:tabLst>
                <a:tab pos="4395788" algn="l"/>
              </a:tabLst>
            </a:pP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wrote short reflection as part of assignment.</a:t>
            </a:r>
          </a:p>
          <a:p>
            <a:pPr marL="4511675" lvl="8" indent="-46038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q"/>
              <a:tabLst>
                <a:tab pos="3946525" algn="l"/>
                <a:tab pos="4572000" algn="l"/>
                <a:tab pos="4632325" algn="l"/>
              </a:tabLst>
            </a:pPr>
            <a:r>
              <a:rPr lang="en-US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you learn from </a:t>
            </a:r>
          </a:p>
          <a:p>
            <a:pPr marL="4465637" lvl="8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  <a:tabLst>
                <a:tab pos="3946525" algn="l"/>
                <a:tab pos="4572000" algn="l"/>
                <a:tab pos="4632325" algn="l"/>
              </a:tabLst>
            </a:pP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the library visit and </a:t>
            </a:r>
          </a:p>
          <a:p>
            <a:pPr marL="4465637" lvl="8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  <a:tabLst>
                <a:tab pos="3946525" algn="l"/>
                <a:tab pos="4572000" algn="l"/>
                <a:tab pos="4632325" algn="l"/>
              </a:tabLst>
            </a:pP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librarian appointment?</a:t>
            </a:r>
          </a:p>
          <a:p>
            <a:pPr marL="4465638" lvl="8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q"/>
            </a:pPr>
            <a:r>
              <a:rPr lang="en-US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you use what   </a:t>
            </a:r>
          </a:p>
          <a:p>
            <a:pPr marL="4465638" lvl="8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you learned in other    </a:t>
            </a:r>
          </a:p>
          <a:p>
            <a:pPr marL="4465638" lvl="8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classes?</a:t>
            </a:r>
          </a:p>
          <a:p>
            <a:pPr marL="4465638" lvl="8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3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3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4" y="2455213"/>
            <a:ext cx="4108600" cy="28974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6254" y="5352632"/>
            <a:ext cx="440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</a:t>
            </a:r>
            <a:r>
              <a:rPr lang="en-US" sz="1400" dirty="0" err="1" smtClean="0"/>
              <a:t>Pixabay</a:t>
            </a:r>
            <a:r>
              <a:rPr lang="en-US" sz="1400" dirty="0" smtClean="0"/>
              <a:t> (Creative Commons)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9140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66254" y="942110"/>
            <a:ext cx="9199418" cy="3026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idx="1"/>
          </p:nvPr>
        </p:nvSpPr>
        <p:spPr>
          <a:xfrm>
            <a:off x="1" y="0"/>
            <a:ext cx="10654144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5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Feedback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Pleasantly surprised by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resources offered at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public library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Enjoyed “getting out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and doing something”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rather than a worksheet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Wingdings" panose="05000000000000000000" pitchFamily="2" charset="2"/>
              <a:buChar char="Ø"/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comfort level in interacting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librarians &amp; using library resources!</a:t>
            </a:r>
            <a:endParaRPr lang="en-US" sz="4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570" y="845852"/>
            <a:ext cx="3974117" cy="42327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73531" y="4951493"/>
            <a:ext cx="440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</a:t>
            </a:r>
            <a:r>
              <a:rPr lang="en-US" sz="1400" dirty="0" err="1" smtClean="0"/>
              <a:t>Pixabay</a:t>
            </a:r>
            <a:r>
              <a:rPr lang="en-US" sz="1400" dirty="0" smtClean="0"/>
              <a:t> (Creative Commons)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4609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21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517</TotalTime>
  <Words>444</Words>
  <Application>Microsoft Office PowerPoint</Application>
  <PresentationFormat>Widescreen</PresentationFormat>
  <Paragraphs>108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</vt:lpstr>
      <vt:lpstr>  </vt:lpstr>
      <vt:lpstr>  </vt:lpstr>
      <vt:lpstr>  </vt:lpstr>
      <vt:lpstr>  </vt:lpstr>
      <vt:lpstr>  </vt:lpstr>
      <vt:lpstr>  </vt:lpstr>
      <vt:lpstr>  </vt:lpstr>
      <vt:lpstr>  </vt:lpstr>
      <vt:lpstr>PowerPoint Presentation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Greetings NURS U306 Students!</dc:title>
  <dc:creator>SIEGEL, JOHN</dc:creator>
  <cp:lastModifiedBy>SIEGEL, JOHN</cp:lastModifiedBy>
  <cp:revision>38</cp:revision>
  <cp:lastPrinted>2018-11-01T16:51:45Z</cp:lastPrinted>
  <dcterms:modified xsi:type="dcterms:W3CDTF">2018-11-01T19:24:31Z</dcterms:modified>
</cp:coreProperties>
</file>