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5" r:id="rId2"/>
    <p:sldId id="256" r:id="rId3"/>
    <p:sldId id="257" r:id="rId4"/>
    <p:sldId id="296" r:id="rId5"/>
    <p:sldId id="282" r:id="rId6"/>
    <p:sldId id="283" r:id="rId7"/>
    <p:sldId id="284" r:id="rId8"/>
    <p:sldId id="285" r:id="rId9"/>
    <p:sldId id="286" r:id="rId10"/>
    <p:sldId id="287" r:id="rId11"/>
    <p:sldId id="289" r:id="rId12"/>
    <p:sldId id="288" r:id="rId13"/>
    <p:sldId id="290" r:id="rId14"/>
    <p:sldId id="291" r:id="rId15"/>
    <p:sldId id="293" r:id="rId16"/>
    <p:sldId id="292" r:id="rId17"/>
    <p:sldId id="295" r:id="rId18"/>
    <p:sldId id="297" r:id="rId19"/>
    <p:sldId id="298" r:id="rId20"/>
    <p:sldId id="299" r:id="rId21"/>
    <p:sldId id="300" r:id="rId22"/>
    <p:sldId id="301" r:id="rId23"/>
    <p:sldId id="302" r:id="rId24"/>
    <p:sldId id="259" r:id="rId25"/>
    <p:sldId id="260" r:id="rId26"/>
    <p:sldId id="261" r:id="rId27"/>
    <p:sldId id="266" r:id="rId28"/>
    <p:sldId id="267" r:id="rId29"/>
    <p:sldId id="268" r:id="rId30"/>
    <p:sldId id="269" r:id="rId31"/>
    <p:sldId id="270" r:id="rId32"/>
    <p:sldId id="271" r:id="rId33"/>
    <p:sldId id="262" r:id="rId34"/>
    <p:sldId id="263" r:id="rId35"/>
    <p:sldId id="264" r:id="rId36"/>
    <p:sldId id="303" r:id="rId37"/>
    <p:sldId id="279" r:id="rId38"/>
    <p:sldId id="28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2132F-7F1F-4898-9463-787A7E04EBE3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BE80A-FF58-481F-A65E-150C8571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1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74D8A-82B4-4DC2-9452-D2E429747CB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9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74D8A-82B4-4DC2-9452-D2E429747CB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177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74D8A-82B4-4DC2-9452-D2E429747CB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1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276BF-1EF5-4DE4-985C-F1BCC8406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C8269-D5AA-436E-840D-219C46DCE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1733D-4F49-4FAA-B3E8-27EE1853D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02D-F084-432F-88AB-815618EEE3FA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36388-1A95-4236-A393-EE8391D0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F66C-864A-438D-8034-1C8DB34B4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CDDF-EF16-4B9D-AB54-EE024B91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1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C2ED-4277-4B8B-99E9-1B2701C4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41A53-AC3E-4FDF-A608-971993111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1242C-D75E-4C32-ACF8-6FC387A8C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02D-F084-432F-88AB-815618EEE3FA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82DFD-A8EE-43C4-9AD1-6F81EC51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D850E-7BF7-4256-8551-938D4E105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CDDF-EF16-4B9D-AB54-EE024B91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9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1611FF-C8B3-4EC4-9156-F9AA7E6C7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8967B-DFDE-4C38-86E6-10CD7549B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892FA-A914-4B19-9852-FDBB446E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02D-F084-432F-88AB-815618EEE3FA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183F5-3DD4-4321-A484-0C6E2A97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FF15B-3615-49E4-BE6D-3C881B908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CDDF-EF16-4B9D-AB54-EE024B91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0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5A22-AA23-42D9-840D-190F1FDDE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D30D3-2450-4D28-A4F8-B54DD67A1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D9D36-C17B-4B8D-9CF6-B4D972508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02D-F084-432F-88AB-815618EEE3FA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DEF94-CAAD-44F9-9542-37A059CE9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08712-33DD-4233-BCCE-F2E3D4E81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CDDF-EF16-4B9D-AB54-EE024B91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5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AD27D-46B6-49F2-95F5-F42FE16BF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1FA56-F418-4771-8908-458B3A504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68EDF-85A6-41D9-AF6A-576F85B94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02D-F084-432F-88AB-815618EEE3FA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0CC13-35D9-445F-B6D1-B88DD4C80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6E49E-FBB2-4F9B-80FF-E5BAA659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CDDF-EF16-4B9D-AB54-EE024B91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8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2713-47E9-4C82-9E58-27E1E96E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E2CE4-0F84-4336-A30A-41318FF7A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26BB1-10ED-4014-91C7-7CBA23DDD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353EB-B6C9-411E-84BF-BB19DDA6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02D-F084-432F-88AB-815618EEE3FA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C1486-AD3C-4E42-87B9-FDCB2F2DA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363BE-C27D-4E1B-A0F5-1F7FC083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CDDF-EF16-4B9D-AB54-EE024B91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1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778A3-76D5-4D3F-BAE0-B581603B9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EB852-12B7-413D-B42D-FF812A570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702B7-31EE-46A1-BE89-12613FD0A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6CA77F-9FC5-4B68-9069-1845740E5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995F74-051A-4798-8CFC-BE5881DAE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F838E7-6C76-4237-9398-323C08A2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02D-F084-432F-88AB-815618EEE3FA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658A3C-BA4E-4BAC-B2EA-46CECF208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9CFA7E-3B65-4ABB-8F4F-7D9CD40F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CDDF-EF16-4B9D-AB54-EE024B91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1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B4843-99A6-48BA-A7E2-0D0383A8A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3707BF-5609-4BD6-8D32-70DAD255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02D-F084-432F-88AB-815618EEE3FA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30D11-9EC2-4CEA-A05E-7EBFE5C19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B150E-C934-49BB-ADB9-5DE762E6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CDDF-EF16-4B9D-AB54-EE024B91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7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1CDA7B-EEB3-462D-A8DB-CD170FC8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02D-F084-432F-88AB-815618EEE3FA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8929D4-08F2-4460-9547-DE82677BD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062C6-B6A8-4AE5-9089-4AEA7469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CDDF-EF16-4B9D-AB54-EE024B91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1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52DD-BFCE-402C-B3D3-1434B8228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CC3D6-4C32-4E32-8A2C-03E377780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2EB4F-9985-4784-BDDD-C2255C42E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87D27-0886-4B98-9E55-977A55952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02D-F084-432F-88AB-815618EEE3FA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1E0C9-18F2-430F-A4D5-EE7BE8265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4577E-69A9-4571-82B0-C14F1BCDB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CDDF-EF16-4B9D-AB54-EE024B91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8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EAAF3-F53C-4D90-9954-EA3C4D42B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3DCBD-D2A2-49FC-828F-5C829DFE6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1A17A-9A46-4D39-98CD-5DD16B5BB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5DB9E-5EC1-4680-B8E7-56424E76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02D-F084-432F-88AB-815618EEE3FA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4901C-71B2-49A0-B11B-221B50D4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E70EB-6959-495D-9463-08FE8B90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CDDF-EF16-4B9D-AB54-EE024B91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0DC35B-233C-4BF8-8DE4-5F914E00D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1707A-AF12-4D10-97EB-7E3426025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2288B-D81B-4FD3-9425-C1DFDAF4C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2302D-F084-432F-88AB-815618EEE3FA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AFD71-1DED-4BBB-8E3C-0125CDEA2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6BBAF-CD8B-4AD8-89E3-3E2FB1F1E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5CDDF-EF16-4B9D-AB54-EE024B91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7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s.law.sc.edu/CircuitRider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tatelibrary.sc.libcal.com/event/4242703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hyperlink" Target="http://www.lawref@law.sc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ossea@law.sc.edu" TargetMode="External"/><Relationship Id="rId11" Type="http://schemas.openxmlformats.org/officeDocument/2006/relationships/image" Target="../media/image46.png"/><Relationship Id="rId5" Type="http://schemas.openxmlformats.org/officeDocument/2006/relationships/hyperlink" Target="mailto:conroyt@law.sc.edu" TargetMode="External"/><Relationship Id="rId10" Type="http://schemas.openxmlformats.org/officeDocument/2006/relationships/image" Target="../media/image45.png"/><Relationship Id="rId4" Type="http://schemas.openxmlformats.org/officeDocument/2006/relationships/hyperlink" Target="mailto:brackmad@law.sc.edu" TargetMode="External"/><Relationship Id="rId9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B9395-7297-484F-B999-7039F67E7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Shine the Light on </a:t>
            </a:r>
            <a:b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Legal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0D01F8-C83B-4109-BB89-70F99F3DA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SCLA/SELA Joint Conference</a:t>
            </a:r>
          </a:p>
          <a:p>
            <a:r>
              <a:rPr lang="en-US" sz="1900" dirty="0">
                <a:solidFill>
                  <a:schemeClr val="bg1"/>
                </a:solidFill>
              </a:rPr>
              <a:t>Greenville SC</a:t>
            </a:r>
          </a:p>
          <a:p>
            <a:r>
              <a:rPr lang="en-US" sz="1900" dirty="0">
                <a:solidFill>
                  <a:schemeClr val="bg1"/>
                </a:solidFill>
              </a:rPr>
              <a:t>November 2,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D333BF-5456-4E00-ACE2-C37BB7B90E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7" r="1" b="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74000">
                <a:schemeClr val="bg2"/>
              </a:gs>
              <a:gs pos="83000">
                <a:schemeClr val="bg2"/>
              </a:gs>
              <a:gs pos="100000">
                <a:schemeClr val="bg2"/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70958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3334995" y="545284"/>
            <a:ext cx="8086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Carolina Statutes Online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59272-736E-470A-9F40-8CEF617FBB8B}"/>
              </a:ext>
            </a:extLst>
          </p:cNvPr>
          <p:cNvSpPr txBox="1"/>
          <p:nvPr/>
        </p:nvSpPr>
        <p:spPr>
          <a:xfrm>
            <a:off x="520117" y="167480"/>
            <a:ext cx="2004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South Carolina Statehouse web page has our constitution, statutes, regulations, and cases.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975876-F0E6-4F1F-A627-6A3039433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095" y="2146433"/>
            <a:ext cx="8586787" cy="3734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344253-65B9-493C-A667-AA732735D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094" y="1253170"/>
            <a:ext cx="8586787" cy="559306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69765F-F395-4255-8028-6DB096701162}"/>
              </a:ext>
            </a:extLst>
          </p:cNvPr>
          <p:cNvSpPr/>
          <p:nvPr/>
        </p:nvSpPr>
        <p:spPr>
          <a:xfrm>
            <a:off x="4876801" y="4752109"/>
            <a:ext cx="1454726" cy="13438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2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3334995" y="545284"/>
            <a:ext cx="8086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S.C. Agency Pages for Statutes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59272-736E-470A-9F40-8CEF617FBB8B}"/>
              </a:ext>
            </a:extLst>
          </p:cNvPr>
          <p:cNvSpPr txBox="1"/>
          <p:nvPr/>
        </p:nvSpPr>
        <p:spPr>
          <a:xfrm>
            <a:off x="520118" y="536812"/>
            <a:ext cx="2004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know what state agency is involved, it frequently has the statutes on its web page.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975876-F0E6-4F1F-A627-6A3039433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095" y="2239291"/>
            <a:ext cx="8586787" cy="354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5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3334995" y="545284"/>
            <a:ext cx="8086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States’ Statutes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59272-736E-470A-9F40-8CEF617FBB8B}"/>
              </a:ext>
            </a:extLst>
          </p:cNvPr>
          <p:cNvSpPr txBox="1"/>
          <p:nvPr/>
        </p:nvSpPr>
        <p:spPr>
          <a:xfrm>
            <a:off x="520118" y="721478"/>
            <a:ext cx="2004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states have their statutes and other legal material online.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975876-F0E6-4F1F-A627-6A3039433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095" y="2409517"/>
            <a:ext cx="8586787" cy="320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4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3334995" y="545284"/>
            <a:ext cx="8086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Ordinances</a:t>
            </a:r>
          </a:p>
          <a:p>
            <a:pPr algn="ctr"/>
            <a:r>
              <a:rPr lang="en-US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(Zoning)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59272-736E-470A-9F40-8CEF617FBB8B}"/>
              </a:ext>
            </a:extLst>
          </p:cNvPr>
          <p:cNvSpPr txBox="1"/>
          <p:nvPr/>
        </p:nvSpPr>
        <p:spPr>
          <a:xfrm>
            <a:off x="520118" y="721478"/>
            <a:ext cx="2004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Sometimes, the only way to get an ordinance is to call that local government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975876-F0E6-4F1F-A627-6A3039433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095" y="2383252"/>
            <a:ext cx="8586787" cy="383247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78E5147-7BF5-4133-84CC-659904418B08}"/>
              </a:ext>
            </a:extLst>
          </p:cNvPr>
          <p:cNvSpPr/>
          <p:nvPr/>
        </p:nvSpPr>
        <p:spPr>
          <a:xfrm>
            <a:off x="4799596" y="2644473"/>
            <a:ext cx="1210680" cy="2837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7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3334995" y="545284"/>
            <a:ext cx="8086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Carolina Regulations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59272-736E-470A-9F40-8CEF617FBB8B}"/>
              </a:ext>
            </a:extLst>
          </p:cNvPr>
          <p:cNvSpPr txBox="1"/>
          <p:nvPr/>
        </p:nvSpPr>
        <p:spPr>
          <a:xfrm>
            <a:off x="520118" y="1090810"/>
            <a:ext cx="2004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Regulations are more common than you think.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975876-F0E6-4F1F-A627-6A3039433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899" y="2097362"/>
            <a:ext cx="8427179" cy="383247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78E5147-7BF5-4133-84CC-659904418B08}"/>
              </a:ext>
            </a:extLst>
          </p:cNvPr>
          <p:cNvSpPr/>
          <p:nvPr/>
        </p:nvSpPr>
        <p:spPr>
          <a:xfrm>
            <a:off x="4885320" y="2369127"/>
            <a:ext cx="1085989" cy="2542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3334992" y="290591"/>
            <a:ext cx="8086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Carolina </a:t>
            </a:r>
          </a:p>
          <a:p>
            <a:pPr algn="ctr"/>
            <a:r>
              <a:rPr lang="en-US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Law Court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59272-736E-470A-9F40-8CEF617FBB8B}"/>
              </a:ext>
            </a:extLst>
          </p:cNvPr>
          <p:cNvSpPr txBox="1"/>
          <p:nvPr/>
        </p:nvSpPr>
        <p:spPr>
          <a:xfrm>
            <a:off x="520118" y="536812"/>
            <a:ext cx="2004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Agencies have their own courts to hold hearings.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most of those decisions here.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F4ED07-BF95-4D68-ABD2-FC6A79CD3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10" y="1614030"/>
            <a:ext cx="5393550" cy="47738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2FA40A-E69E-4AC5-B583-E58219EC9B75}"/>
              </a:ext>
            </a:extLst>
          </p:cNvPr>
          <p:cNvSpPr txBox="1"/>
          <p:nvPr/>
        </p:nvSpPr>
        <p:spPr>
          <a:xfrm>
            <a:off x="9155652" y="6382743"/>
            <a:ext cx="226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http://www.scalc.net/</a:t>
            </a:r>
          </a:p>
        </p:txBody>
      </p:sp>
    </p:spTree>
    <p:extLst>
      <p:ext uri="{BB962C8B-B14F-4D97-AF65-F5344CB8AC3E}">
        <p14:creationId xmlns:p14="http://schemas.microsoft.com/office/powerpoint/2010/main" val="247802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3334992" y="290591"/>
            <a:ext cx="8086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Carolina Cases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59272-736E-470A-9F40-8CEF617FBB8B}"/>
              </a:ext>
            </a:extLst>
          </p:cNvPr>
          <p:cNvSpPr txBox="1"/>
          <p:nvPr/>
        </p:nvSpPr>
        <p:spPr>
          <a:xfrm>
            <a:off x="520118" y="721478"/>
            <a:ext cx="2004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Circuit Riders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LibGuide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provides sources to find cases online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975876-F0E6-4F1F-A627-6A3039433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898" y="1123445"/>
            <a:ext cx="8427179" cy="194360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78E5147-7BF5-4133-84CC-659904418B08}"/>
              </a:ext>
            </a:extLst>
          </p:cNvPr>
          <p:cNvSpPr/>
          <p:nvPr/>
        </p:nvSpPr>
        <p:spPr>
          <a:xfrm>
            <a:off x="7876171" y="1364758"/>
            <a:ext cx="1486904" cy="2837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F4ED07-BF95-4D68-ABD2-FC6A79CD3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897" y="2457197"/>
            <a:ext cx="8427180" cy="410628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2D52BD-FD58-4AF7-B693-FF1111A3E68C}"/>
              </a:ext>
            </a:extLst>
          </p:cNvPr>
          <p:cNvSpPr/>
          <p:nvPr/>
        </p:nvSpPr>
        <p:spPr>
          <a:xfrm>
            <a:off x="7961895" y="2190374"/>
            <a:ext cx="1934579" cy="28370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1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3334991" y="721478"/>
            <a:ext cx="8086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Carolina Case Citations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59272-736E-470A-9F40-8CEF617FBB8B}"/>
              </a:ext>
            </a:extLst>
          </p:cNvPr>
          <p:cNvSpPr txBox="1"/>
          <p:nvPr/>
        </p:nvSpPr>
        <p:spPr>
          <a:xfrm>
            <a:off x="520118" y="721478"/>
            <a:ext cx="2004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Circuit Riders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LibGuide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tells you how to read a legal citation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F4ED07-BF95-4D68-ABD2-FC6A79CD3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895" y="2762003"/>
            <a:ext cx="8427180" cy="272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7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3312130" y="2459504"/>
            <a:ext cx="79947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Legal Resources, Building a Basic Legal Collection, Topical Guides and Other Resources</a:t>
            </a:r>
          </a:p>
        </p:txBody>
      </p:sp>
    </p:spTree>
    <p:extLst>
      <p:ext uri="{BB962C8B-B14F-4D97-AF65-F5344CB8AC3E}">
        <p14:creationId xmlns:p14="http://schemas.microsoft.com/office/powerpoint/2010/main" val="3438202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3326112" y="38842"/>
            <a:ext cx="799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Legal Resources (1)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9A890-63AD-469F-BCC3-0851B87C7EEC}"/>
              </a:ext>
            </a:extLst>
          </p:cNvPr>
          <p:cNvSpPr txBox="1"/>
          <p:nvPr/>
        </p:nvSpPr>
        <p:spPr>
          <a:xfrm>
            <a:off x="3326112" y="6312432"/>
            <a:ext cx="799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http://guides.law.sc.edu/CircuitRiders/secondarysources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BDA5B5-F8B8-4B1C-9900-B0164BBE9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069" y="1374784"/>
            <a:ext cx="9128509" cy="475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1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2F1D85-3A08-4CC3-A67E-1BC27654C339}"/>
              </a:ext>
            </a:extLst>
          </p:cNvPr>
          <p:cNvSpPr/>
          <p:nvPr/>
        </p:nvSpPr>
        <p:spPr>
          <a:xfrm>
            <a:off x="0" y="0"/>
            <a:ext cx="12192000" cy="2140592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B5AD35-13FA-4AC5-834E-C5982707C61D}"/>
              </a:ext>
            </a:extLst>
          </p:cNvPr>
          <p:cNvSpPr/>
          <p:nvPr/>
        </p:nvSpPr>
        <p:spPr>
          <a:xfrm>
            <a:off x="4865994" y="1021360"/>
            <a:ext cx="2533095" cy="2317458"/>
          </a:xfrm>
          <a:prstGeom prst="rect">
            <a:avLst/>
          </a:prstGeom>
          <a:solidFill>
            <a:schemeClr val="bg1"/>
          </a:solidFill>
          <a:ln w="28575">
            <a:solidFill>
              <a:srgbClr val="2157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065" y="1038142"/>
            <a:ext cx="2380952" cy="21238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621237-3EDD-4EE3-9216-395DAEEAB5A3}"/>
              </a:ext>
            </a:extLst>
          </p:cNvPr>
          <p:cNvSpPr txBox="1"/>
          <p:nvPr/>
        </p:nvSpPr>
        <p:spPr>
          <a:xfrm>
            <a:off x="1468452" y="605861"/>
            <a:ext cx="3397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8343CE-FAB2-449C-828B-71D5CE5E2C81}"/>
              </a:ext>
            </a:extLst>
          </p:cNvPr>
          <p:cNvSpPr txBox="1"/>
          <p:nvPr/>
        </p:nvSpPr>
        <p:spPr>
          <a:xfrm>
            <a:off x="7323017" y="622643"/>
            <a:ext cx="3397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RIDERS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EEBD85-2B5C-4CEA-8C4A-FA11DA8710BE}"/>
              </a:ext>
            </a:extLst>
          </p:cNvPr>
          <p:cNvCxnSpPr/>
          <p:nvPr/>
        </p:nvCxnSpPr>
        <p:spPr>
          <a:xfrm>
            <a:off x="1006679" y="6031684"/>
            <a:ext cx="103268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CD1BE5E-D95E-4A8B-B3AF-73E6B6279DAC}"/>
              </a:ext>
            </a:extLst>
          </p:cNvPr>
          <p:cNvSpPr txBox="1"/>
          <p:nvPr/>
        </p:nvSpPr>
        <p:spPr>
          <a:xfrm>
            <a:off x="1006679" y="4183113"/>
            <a:ext cx="10326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LEGAL RESEARCH TRAINING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59A3C6-8E0A-401D-8A95-A5D07A103DB5}"/>
              </a:ext>
            </a:extLst>
          </p:cNvPr>
          <p:cNvSpPr txBox="1"/>
          <p:nvPr/>
        </p:nvSpPr>
        <p:spPr>
          <a:xfrm>
            <a:off x="3700527" y="4651005"/>
            <a:ext cx="4864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South Carolina School of Law Library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http://guides.law.sc.edu/CircuitRiders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</p:transition>
    </mc:Choice>
    <mc:Fallback xmlns="">
      <p:transition spd="slow" advClick="0" advTm="1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3326112" y="38842"/>
            <a:ext cx="799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Legal Resources (2)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9A890-63AD-469F-BCC3-0851B87C7EEC}"/>
              </a:ext>
            </a:extLst>
          </p:cNvPr>
          <p:cNvSpPr txBox="1"/>
          <p:nvPr/>
        </p:nvSpPr>
        <p:spPr>
          <a:xfrm>
            <a:off x="3326112" y="6357493"/>
            <a:ext cx="799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https://guides.law.sc.edu/CircuitRiders/DictionaryEncyclopedia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D0CE80-D059-4A0C-8BAC-CB1987017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073" y="746728"/>
            <a:ext cx="4780100" cy="52892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0F6796-F867-4F88-A5A2-63E4E5B14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1148" y="825670"/>
            <a:ext cx="4430697" cy="4970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FA2166-AFB0-4AC3-A232-00D4B83E2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1148" y="5534609"/>
            <a:ext cx="4430697" cy="77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51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3326112" y="0"/>
            <a:ext cx="799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Legal Resources (3)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9A890-63AD-469F-BCC3-0851B87C7EEC}"/>
              </a:ext>
            </a:extLst>
          </p:cNvPr>
          <p:cNvSpPr txBox="1"/>
          <p:nvPr/>
        </p:nvSpPr>
        <p:spPr>
          <a:xfrm>
            <a:off x="3326112" y="6312432"/>
            <a:ext cx="799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https://guides.law.sc.edu/CircuitRiders/BooksArticles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F4E1C2-E85E-4CE8-88F6-0354BFDA7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846" y="645669"/>
            <a:ext cx="5165798" cy="5666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80EFB1-24FC-4A8E-A849-03A61C96C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413" y="1971131"/>
            <a:ext cx="4132333" cy="434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69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3326112" y="38842"/>
            <a:ext cx="799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Legal Resources (4)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9A890-63AD-469F-BCC3-0851B87C7EEC}"/>
              </a:ext>
            </a:extLst>
          </p:cNvPr>
          <p:cNvSpPr txBox="1"/>
          <p:nvPr/>
        </p:nvSpPr>
        <p:spPr>
          <a:xfrm>
            <a:off x="3326112" y="6312432"/>
            <a:ext cx="799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https://guides.law.sc.edu/CircuitRiders/NewsCommentary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150806-1FE5-4B08-81D8-7F5CFAE39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923" y="1789815"/>
            <a:ext cx="5167808" cy="4085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15F2AC-F614-4699-ADFC-69735EE56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731" y="2382473"/>
            <a:ext cx="4222269" cy="326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04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3326112" y="38842"/>
            <a:ext cx="799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a Basic Legal Collection (1)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9A890-63AD-469F-BCC3-0851B87C7EEC}"/>
              </a:ext>
            </a:extLst>
          </p:cNvPr>
          <p:cNvSpPr txBox="1"/>
          <p:nvPr/>
        </p:nvSpPr>
        <p:spPr>
          <a:xfrm>
            <a:off x="3326112" y="6312432"/>
            <a:ext cx="799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https://guides.law.sc.edu/CircuitRiders/LegalCollection</a:t>
            </a:r>
          </a:p>
        </p:txBody>
      </p:sp>
      <p:pic>
        <p:nvPicPr>
          <p:cNvPr id="1026" name="Picture 2" descr="E:\crpics\c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188" y="821960"/>
            <a:ext cx="5928557" cy="537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326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3308546" y="38842"/>
            <a:ext cx="8029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a Basic Legal Collection (2)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9A890-63AD-469F-BCC3-0851B87C7EEC}"/>
              </a:ext>
            </a:extLst>
          </p:cNvPr>
          <p:cNvSpPr txBox="1"/>
          <p:nvPr/>
        </p:nvSpPr>
        <p:spPr>
          <a:xfrm>
            <a:off x="3326112" y="6312432"/>
            <a:ext cx="799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https://guides.law.sc.edu/CircuitRiders/LegalCollection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5544" y="825623"/>
            <a:ext cx="8975844" cy="492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16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3073043" y="41958"/>
            <a:ext cx="8500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a Basic Legal Collection (3)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9A890-63AD-469F-BCC3-0851B87C7EEC}"/>
              </a:ext>
            </a:extLst>
          </p:cNvPr>
          <p:cNvSpPr txBox="1"/>
          <p:nvPr/>
        </p:nvSpPr>
        <p:spPr>
          <a:xfrm>
            <a:off x="3326112" y="6312432"/>
            <a:ext cx="799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https://guides.law.sc.edu/CircuitRiders/LegalCollection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2731" y="783701"/>
            <a:ext cx="6461469" cy="529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616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4397378" y="38842"/>
            <a:ext cx="5852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Research by Topic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9A890-63AD-469F-BCC3-0851B87C7EEC}"/>
              </a:ext>
            </a:extLst>
          </p:cNvPr>
          <p:cNvSpPr txBox="1"/>
          <p:nvPr/>
        </p:nvSpPr>
        <p:spPr>
          <a:xfrm>
            <a:off x="3326112" y="6357493"/>
            <a:ext cx="799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https://guides.law.sc.edu/CircuitRiders/TopicalGuides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4989" y="727173"/>
            <a:ext cx="6036953" cy="56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822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2470435" y="83903"/>
            <a:ext cx="9706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Topical Guides: Copyright Law for Librarians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9A890-63AD-469F-BCC3-0851B87C7EEC}"/>
              </a:ext>
            </a:extLst>
          </p:cNvPr>
          <p:cNvSpPr txBox="1"/>
          <p:nvPr/>
        </p:nvSpPr>
        <p:spPr>
          <a:xfrm>
            <a:off x="3326112" y="6312432"/>
            <a:ext cx="799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https://guides.law.sc.edu/CopyrightLawforLibrarians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F50B18-C602-4695-8287-A095358CE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57" y="884890"/>
            <a:ext cx="5277098" cy="542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8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4224629" y="38842"/>
            <a:ext cx="6197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Topical Guides: Family Law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9A890-63AD-469F-BCC3-0851B87C7EEC}"/>
              </a:ext>
            </a:extLst>
          </p:cNvPr>
          <p:cNvSpPr txBox="1"/>
          <p:nvPr/>
        </p:nvSpPr>
        <p:spPr>
          <a:xfrm>
            <a:off x="3326112" y="6312432"/>
            <a:ext cx="799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http://guides.law.sc.edu/FamilyLawResources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D259A2-F852-44B2-96AF-6D3CB1B52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53" y="836393"/>
            <a:ext cx="5236937" cy="547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49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3729556" y="38842"/>
            <a:ext cx="7187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Topical Guides: Immigration Law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9A890-63AD-469F-BCC3-0851B87C7EEC}"/>
              </a:ext>
            </a:extLst>
          </p:cNvPr>
          <p:cNvSpPr txBox="1"/>
          <p:nvPr/>
        </p:nvSpPr>
        <p:spPr>
          <a:xfrm>
            <a:off x="3326112" y="6312432"/>
            <a:ext cx="799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http://guides.law.sc.edu/CircuitRiderImmigration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1342A-9BD4-4A23-A67D-4C4016052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602" y="767970"/>
            <a:ext cx="5325991" cy="554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2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3334995" y="545284"/>
            <a:ext cx="8086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Research Terms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59272-736E-470A-9F40-8CEF617FBB8B}"/>
              </a:ext>
            </a:extLst>
          </p:cNvPr>
          <p:cNvSpPr txBox="1"/>
          <p:nvPr/>
        </p:nvSpPr>
        <p:spPr>
          <a:xfrm>
            <a:off x="520118" y="906144"/>
            <a:ext cx="2004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 research starts with finding the right terms for the legal issue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975876-F0E6-4F1F-A627-6A3039433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095" y="1714488"/>
            <a:ext cx="8586787" cy="459822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78E5147-7BF5-4133-84CC-659904418B08}"/>
              </a:ext>
            </a:extLst>
          </p:cNvPr>
          <p:cNvSpPr/>
          <p:nvPr/>
        </p:nvSpPr>
        <p:spPr>
          <a:xfrm>
            <a:off x="6797104" y="2019278"/>
            <a:ext cx="1518221" cy="2837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37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2844062" y="38842"/>
            <a:ext cx="8958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Topical Guides: Landlord &amp; Tenant Law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9A890-63AD-469F-BCC3-0851B87C7EEC}"/>
              </a:ext>
            </a:extLst>
          </p:cNvPr>
          <p:cNvSpPr txBox="1"/>
          <p:nvPr/>
        </p:nvSpPr>
        <p:spPr>
          <a:xfrm>
            <a:off x="3326112" y="6312432"/>
            <a:ext cx="799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http://guides.law.sc.edu/LandlordTenant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77E694-2D33-43A0-B2F2-BEFBFFFB7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71" y="735207"/>
            <a:ext cx="5286188" cy="557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46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1940298" y="-53491"/>
            <a:ext cx="10766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Topical Guides: Wills, Trusts, Estates, &amp; Elder Law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9A890-63AD-469F-BCC3-0851B87C7EEC}"/>
              </a:ext>
            </a:extLst>
          </p:cNvPr>
          <p:cNvSpPr txBox="1"/>
          <p:nvPr/>
        </p:nvSpPr>
        <p:spPr>
          <a:xfrm>
            <a:off x="3326112" y="6312432"/>
            <a:ext cx="799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http://guides.law.sc.edu/WillsTrustsEstates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71CD0F-8B45-4292-9ACF-69EF8955B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141" y="746728"/>
            <a:ext cx="5492391" cy="55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35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4397378" y="38842"/>
            <a:ext cx="5852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Topical Guides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9A890-63AD-469F-BCC3-0851B87C7EEC}"/>
              </a:ext>
            </a:extLst>
          </p:cNvPr>
          <p:cNvSpPr txBox="1"/>
          <p:nvPr/>
        </p:nvSpPr>
        <p:spPr>
          <a:xfrm>
            <a:off x="3326112" y="6312432"/>
            <a:ext cx="799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http://law.sc.edu/library/research/research-guides.shtml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E1D483-A845-4696-B6F3-F7387703A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405" y="1257651"/>
            <a:ext cx="6864122" cy="498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9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3754723" y="38842"/>
            <a:ext cx="7137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Carolina Court Forms (1)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9A890-63AD-469F-BCC3-0851B87C7EEC}"/>
              </a:ext>
            </a:extLst>
          </p:cNvPr>
          <p:cNvSpPr txBox="1"/>
          <p:nvPr/>
        </p:nvSpPr>
        <p:spPr>
          <a:xfrm>
            <a:off x="3326112" y="6312432"/>
            <a:ext cx="799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https://guides.law.sc.edu/CircuitRiders/SCCourtForms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C86D52-A7C9-4D31-BC7D-29273BF7C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765" y="683555"/>
            <a:ext cx="5438381" cy="562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43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3900132" y="38842"/>
            <a:ext cx="6846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Carolina Court Forms (2)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9A890-63AD-469F-BCC3-0851B87C7EEC}"/>
              </a:ext>
            </a:extLst>
          </p:cNvPr>
          <p:cNvSpPr txBox="1"/>
          <p:nvPr/>
        </p:nvSpPr>
        <p:spPr>
          <a:xfrm>
            <a:off x="3326112" y="6312432"/>
            <a:ext cx="799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https://guides.law.sc.edu/CircuitRiders/SCCourtForms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A0BED6-1246-40CA-83E7-AC0BE2BF4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47" y="825619"/>
            <a:ext cx="5885261" cy="548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2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4397378" y="38842"/>
            <a:ext cx="5852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Guides (1)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9A890-63AD-469F-BCC3-0851B87C7EEC}"/>
              </a:ext>
            </a:extLst>
          </p:cNvPr>
          <p:cNvSpPr txBox="1"/>
          <p:nvPr/>
        </p:nvSpPr>
        <p:spPr>
          <a:xfrm>
            <a:off x="3326112" y="6312432"/>
            <a:ext cx="799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https://guides.law.sc.edu/CircuitRiders/OtherGuides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816E1C-52F2-48B7-BD32-95F114456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83" y="684405"/>
            <a:ext cx="5358025" cy="56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21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4397378" y="38842"/>
            <a:ext cx="5852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Guides (2)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9A890-63AD-469F-BCC3-0851B87C7EEC}"/>
              </a:ext>
            </a:extLst>
          </p:cNvPr>
          <p:cNvSpPr txBox="1"/>
          <p:nvPr/>
        </p:nvSpPr>
        <p:spPr>
          <a:xfrm>
            <a:off x="3326112" y="6312432"/>
            <a:ext cx="799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https://guides.law.sc.edu/CircuitRiders/OtherGuides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427878-C49B-46A2-B35C-B534160A3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632" y="823054"/>
            <a:ext cx="6963668" cy="548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808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917726-E099-44AA-893A-A81A5B0B3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58" y="86143"/>
            <a:ext cx="7990476" cy="66857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A2CBC6-FC9A-4CCC-9EE1-6A6764F152FA}"/>
              </a:ext>
            </a:extLst>
          </p:cNvPr>
          <p:cNvSpPr txBox="1"/>
          <p:nvPr/>
        </p:nvSpPr>
        <p:spPr>
          <a:xfrm>
            <a:off x="7162800" y="5756988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https://statelibrary.sc.libcal.com/event/4242703</a:t>
            </a:r>
            <a:r>
              <a:rPr lang="en-US" dirty="0"/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2E7529-5ED6-4E94-9CB0-4D84B07AB894}"/>
              </a:ext>
            </a:extLst>
          </p:cNvPr>
          <p:cNvSpPr/>
          <p:nvPr/>
        </p:nvSpPr>
        <p:spPr>
          <a:xfrm>
            <a:off x="3816219" y="5589037"/>
            <a:ext cx="3051111" cy="9797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2F1D85-3A08-4CC3-A67E-1BC27654C339}"/>
              </a:ext>
            </a:extLst>
          </p:cNvPr>
          <p:cNvSpPr/>
          <p:nvPr/>
        </p:nvSpPr>
        <p:spPr>
          <a:xfrm>
            <a:off x="0" y="-17417"/>
            <a:ext cx="12192000" cy="2140592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B5AD35-13FA-4AC5-834E-C5982707C61D}"/>
              </a:ext>
            </a:extLst>
          </p:cNvPr>
          <p:cNvSpPr/>
          <p:nvPr/>
        </p:nvSpPr>
        <p:spPr>
          <a:xfrm>
            <a:off x="116146" y="520126"/>
            <a:ext cx="2533095" cy="2317458"/>
          </a:xfrm>
          <a:prstGeom prst="rect">
            <a:avLst/>
          </a:prstGeom>
          <a:solidFill>
            <a:schemeClr val="bg1"/>
          </a:solidFill>
          <a:ln w="28575">
            <a:solidFill>
              <a:srgbClr val="2157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18" y="713774"/>
            <a:ext cx="2380952" cy="21238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621237-3EDD-4EE3-9216-395DAEEAB5A3}"/>
              </a:ext>
            </a:extLst>
          </p:cNvPr>
          <p:cNvSpPr txBox="1"/>
          <p:nvPr/>
        </p:nvSpPr>
        <p:spPr>
          <a:xfrm>
            <a:off x="2725313" y="899781"/>
            <a:ext cx="5618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CONTACT US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742931-A7C0-435C-B497-9394EE4A74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44416" y="2221206"/>
          <a:ext cx="8264678" cy="466577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34074">
                  <a:extLst>
                    <a:ext uri="{9D8B030D-6E8A-4147-A177-3AD203B41FA5}">
                      <a16:colId xmlns:a16="http://schemas.microsoft.com/office/drawing/2014/main" val="576747058"/>
                    </a:ext>
                  </a:extLst>
                </a:gridCol>
                <a:gridCol w="1981011">
                  <a:extLst>
                    <a:ext uri="{9D8B030D-6E8A-4147-A177-3AD203B41FA5}">
                      <a16:colId xmlns:a16="http://schemas.microsoft.com/office/drawing/2014/main" val="2241154510"/>
                    </a:ext>
                  </a:extLst>
                </a:gridCol>
                <a:gridCol w="2152465">
                  <a:extLst>
                    <a:ext uri="{9D8B030D-6E8A-4147-A177-3AD203B41FA5}">
                      <a16:colId xmlns:a16="http://schemas.microsoft.com/office/drawing/2014/main" val="2432202871"/>
                    </a:ext>
                  </a:extLst>
                </a:gridCol>
                <a:gridCol w="2097128">
                  <a:extLst>
                    <a:ext uri="{9D8B030D-6E8A-4147-A177-3AD203B41FA5}">
                      <a16:colId xmlns:a16="http://schemas.microsoft.com/office/drawing/2014/main" val="148355490"/>
                    </a:ext>
                  </a:extLst>
                </a:gridCol>
              </a:tblGrid>
              <a:tr h="230055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186023"/>
                  </a:ext>
                </a:extLst>
              </a:tr>
              <a:tr h="1534779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>
                          <a:hlinkClick r:id="rId4"/>
                        </a:rPr>
                        <a:t>brackmad@law.sc.edu</a:t>
                      </a:r>
                      <a:r>
                        <a:rPr lang="en-US" sz="16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>
                          <a:hlinkClick r:id="rId5"/>
                        </a:rPr>
                        <a:t>conroyt@law.sc.edu</a:t>
                      </a:r>
                      <a:r>
                        <a:rPr lang="en-US" sz="1600" dirty="0"/>
                        <a:t> </a:t>
                      </a:r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hlinkClick r:id="" action="ppaction://noaction"/>
                      </a:endParaRPr>
                    </a:p>
                    <a:p>
                      <a:r>
                        <a:rPr lang="en-US" sz="1600" dirty="0">
                          <a:hlinkClick r:id="" action="ppaction://noaction"/>
                        </a:rPr>
                        <a:t>glennaj2@law.sc.edu</a:t>
                      </a:r>
                      <a:r>
                        <a:rPr lang="en-US" sz="16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>
                          <a:hlinkClick r:id="rId6"/>
                        </a:rPr>
                        <a:t>rossea@law.sc.edu</a:t>
                      </a:r>
                      <a:r>
                        <a:rPr lang="en-US" sz="16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767328"/>
                  </a:ext>
                </a:extLst>
              </a:tr>
              <a:tr h="830442">
                <a:tc gridSpan="4"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Reference Desk</a:t>
                      </a:r>
                      <a:r>
                        <a:rPr lang="en-US" dirty="0"/>
                        <a:t>: </a:t>
                      </a:r>
                      <a:r>
                        <a:rPr lang="en-US" dirty="0">
                          <a:hlinkClick r:id="rId7"/>
                        </a:rPr>
                        <a:t>www.lawref@law.sc.edu</a:t>
                      </a:r>
                      <a:r>
                        <a:rPr lang="en-US" dirty="0"/>
                        <a:t>   </a:t>
                      </a:r>
                    </a:p>
                    <a:p>
                      <a:r>
                        <a:rPr lang="en-US" dirty="0"/>
                        <a:t>803-777-5902</a:t>
                      </a:r>
                    </a:p>
                  </a:txBody>
                  <a:tcPr>
                    <a:lnL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5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28763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C2DB339-0E85-4649-BFEE-BF86123AB0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2875" y="2359059"/>
            <a:ext cx="1786283" cy="20972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37B61F-C6A9-4F79-AB6F-06929286D9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7617" y="2337722"/>
            <a:ext cx="1816765" cy="2139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979BB6-CA58-4801-BFB0-AC22601E46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6941" y="2374301"/>
            <a:ext cx="1786283" cy="21033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301FC3-1414-4867-9F69-BDC6F87E2F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35783" y="2337722"/>
            <a:ext cx="1816765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1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3334995" y="545284"/>
            <a:ext cx="8086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Research Terms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59272-736E-470A-9F40-8CEF617FBB8B}"/>
              </a:ext>
            </a:extLst>
          </p:cNvPr>
          <p:cNvSpPr txBox="1"/>
          <p:nvPr/>
        </p:nvSpPr>
        <p:spPr>
          <a:xfrm>
            <a:off x="520118" y="536812"/>
            <a:ext cx="2004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Circuit Riders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LibGuide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also has a list of online and print legal dictionaries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975876-F0E6-4F1F-A627-6A3039433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82" y="1714488"/>
            <a:ext cx="8380412" cy="45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4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3334995" y="545284"/>
            <a:ext cx="8086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Research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59272-736E-470A-9F40-8CEF617FBB8B}"/>
              </a:ext>
            </a:extLst>
          </p:cNvPr>
          <p:cNvSpPr txBox="1"/>
          <p:nvPr/>
        </p:nvSpPr>
        <p:spPr>
          <a:xfrm>
            <a:off x="520118" y="352146"/>
            <a:ext cx="2004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Circuit Riders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LibGuide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contains tips and directions for creating a plan for legal research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975876-F0E6-4F1F-A627-6A3039433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095" y="1725748"/>
            <a:ext cx="8586787" cy="457570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78E5147-7BF5-4133-84CC-659904418B08}"/>
              </a:ext>
            </a:extLst>
          </p:cNvPr>
          <p:cNvSpPr/>
          <p:nvPr/>
        </p:nvSpPr>
        <p:spPr>
          <a:xfrm>
            <a:off x="8235379" y="2000228"/>
            <a:ext cx="1518221" cy="2837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9E41761-581A-4C60-8922-91CE2C1298F2}"/>
              </a:ext>
            </a:extLst>
          </p:cNvPr>
          <p:cNvSpPr/>
          <p:nvPr/>
        </p:nvSpPr>
        <p:spPr>
          <a:xfrm>
            <a:off x="3085096" y="3495675"/>
            <a:ext cx="1382130" cy="2170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4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3334995" y="545284"/>
            <a:ext cx="8086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Research Process Resources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59272-736E-470A-9F40-8CEF617FBB8B}"/>
              </a:ext>
            </a:extLst>
          </p:cNvPr>
          <p:cNvSpPr txBox="1"/>
          <p:nvPr/>
        </p:nvSpPr>
        <p:spPr>
          <a:xfrm>
            <a:off x="520118" y="536812"/>
            <a:ext cx="2004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Circuit Riders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LibGuide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lists two books for librarians to use as process references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975876-F0E6-4F1F-A627-6A3039433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095" y="2022198"/>
            <a:ext cx="8586787" cy="398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3334995" y="545284"/>
            <a:ext cx="8086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Constitutions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59272-736E-470A-9F40-8CEF617FBB8B}"/>
              </a:ext>
            </a:extLst>
          </p:cNvPr>
          <p:cNvSpPr txBox="1"/>
          <p:nvPr/>
        </p:nvSpPr>
        <p:spPr>
          <a:xfrm>
            <a:off x="520118" y="536812"/>
            <a:ext cx="2004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Circuit Riders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LibGuide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also helps find links to other states’ constitutions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975876-F0E6-4F1F-A627-6A3039433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095" y="1720373"/>
            <a:ext cx="8586787" cy="458645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78E5147-7BF5-4133-84CC-659904418B08}"/>
              </a:ext>
            </a:extLst>
          </p:cNvPr>
          <p:cNvSpPr/>
          <p:nvPr/>
        </p:nvSpPr>
        <p:spPr>
          <a:xfrm>
            <a:off x="9749854" y="2028803"/>
            <a:ext cx="1672128" cy="2837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2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3334995" y="545284"/>
            <a:ext cx="8086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Statutes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59272-736E-470A-9F40-8CEF617FBB8B}"/>
              </a:ext>
            </a:extLst>
          </p:cNvPr>
          <p:cNvSpPr txBox="1"/>
          <p:nvPr/>
        </p:nvSpPr>
        <p:spPr>
          <a:xfrm>
            <a:off x="520117" y="906144"/>
            <a:ext cx="2004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vast majority of the questions you get are state law questions.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975876-F0E6-4F1F-A627-6A3039433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095" y="1724036"/>
            <a:ext cx="8586787" cy="457913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78E5147-7BF5-4133-84CC-659904418B08}"/>
              </a:ext>
            </a:extLst>
          </p:cNvPr>
          <p:cNvSpPr/>
          <p:nvPr/>
        </p:nvSpPr>
        <p:spPr>
          <a:xfrm>
            <a:off x="3085095" y="2266928"/>
            <a:ext cx="1734555" cy="2837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2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DBFFBE-BFE2-492F-93BD-A94FD9E7BC2C}"/>
              </a:ext>
            </a:extLst>
          </p:cNvPr>
          <p:cNvSpPr/>
          <p:nvPr/>
        </p:nvSpPr>
        <p:spPr>
          <a:xfrm>
            <a:off x="520117" y="0"/>
            <a:ext cx="2004969" cy="6858000"/>
          </a:xfrm>
          <a:prstGeom prst="rect">
            <a:avLst/>
          </a:prstGeom>
          <a:solidFill>
            <a:srgbClr val="215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D3280-A1E8-4B3B-B320-0DE31171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5" y="3751279"/>
            <a:ext cx="2380952" cy="2123810"/>
          </a:xfrm>
          <a:prstGeom prst="rect">
            <a:avLst/>
          </a:prstGeom>
          <a:ln w="12700">
            <a:solidFill>
              <a:srgbClr val="21578A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2BD7B2-3B7C-448F-8C7C-E8D9AFFBDF33}"/>
              </a:ext>
            </a:extLst>
          </p:cNvPr>
          <p:cNvSpPr txBox="1"/>
          <p:nvPr/>
        </p:nvSpPr>
        <p:spPr>
          <a:xfrm>
            <a:off x="3334995" y="545284"/>
            <a:ext cx="8086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Carolina Citations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59272-736E-470A-9F40-8CEF617FBB8B}"/>
              </a:ext>
            </a:extLst>
          </p:cNvPr>
          <p:cNvSpPr txBox="1"/>
          <p:nvPr/>
        </p:nvSpPr>
        <p:spPr>
          <a:xfrm>
            <a:off x="520118" y="536812"/>
            <a:ext cx="2004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Circuit Riders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LibGuide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tells you how to read a citation to a S.C. statute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975876-F0E6-4F1F-A627-6A3039433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095" y="2137528"/>
            <a:ext cx="8586787" cy="375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2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725</Words>
  <Application>Microsoft Office PowerPoint</Application>
  <PresentationFormat>Widescreen</PresentationFormat>
  <Paragraphs>98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Office Theme</vt:lpstr>
      <vt:lpstr>Shine the Light on  Legal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BRACKMANN, DAN</dc:creator>
  <cp:lastModifiedBy>CONROY, TERRYE</cp:lastModifiedBy>
  <cp:revision>37</cp:revision>
  <dcterms:created xsi:type="dcterms:W3CDTF">2018-09-20T15:11:10Z</dcterms:created>
  <dcterms:modified xsi:type="dcterms:W3CDTF">2018-11-07T13:57:46Z</dcterms:modified>
</cp:coreProperties>
</file>