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63" r:id="rId2"/>
    <p:sldId id="275" r:id="rId3"/>
    <p:sldId id="330" r:id="rId4"/>
    <p:sldId id="278" r:id="rId5"/>
    <p:sldId id="283" r:id="rId6"/>
    <p:sldId id="262" r:id="rId7"/>
    <p:sldId id="261" r:id="rId8"/>
    <p:sldId id="282" r:id="rId9"/>
    <p:sldId id="286" r:id="rId10"/>
    <p:sldId id="271" r:id="rId11"/>
    <p:sldId id="260" r:id="rId12"/>
    <p:sldId id="269" r:id="rId13"/>
    <p:sldId id="287" r:id="rId14"/>
    <p:sldId id="284" r:id="rId15"/>
    <p:sldId id="285" r:id="rId16"/>
    <p:sldId id="257" r:id="rId17"/>
    <p:sldId id="258" r:id="rId18"/>
    <p:sldId id="288" r:id="rId19"/>
    <p:sldId id="316" r:id="rId20"/>
    <p:sldId id="317" r:id="rId21"/>
    <p:sldId id="259" r:id="rId22"/>
    <p:sldId id="318" r:id="rId23"/>
    <p:sldId id="319" r:id="rId24"/>
    <p:sldId id="320" r:id="rId25"/>
    <p:sldId id="311" r:id="rId26"/>
    <p:sldId id="265" r:id="rId27"/>
    <p:sldId id="264" r:id="rId28"/>
    <p:sldId id="312" r:id="rId29"/>
    <p:sldId id="313" r:id="rId30"/>
    <p:sldId id="314" r:id="rId31"/>
    <p:sldId id="315" r:id="rId32"/>
    <p:sldId id="321" r:id="rId33"/>
    <p:sldId id="322" r:id="rId34"/>
    <p:sldId id="323" r:id="rId35"/>
    <p:sldId id="324" r:id="rId36"/>
    <p:sldId id="325" r:id="rId37"/>
    <p:sldId id="326" r:id="rId38"/>
    <p:sldId id="327" r:id="rId39"/>
    <p:sldId id="328" r:id="rId40"/>
    <p:sldId id="329" r:id="rId41"/>
    <p:sldId id="279" r:id="rId42"/>
    <p:sldId id="281" r:id="rId4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5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58" d="100"/>
          <a:sy n="58" d="100"/>
        </p:scale>
        <p:origin x="952" y="40"/>
      </p:cViewPr>
      <p:guideLst/>
    </p:cSldViewPr>
  </p:slideViewPr>
  <p:notesTextViewPr>
    <p:cViewPr>
      <p:scale>
        <a:sx n="3" d="2"/>
        <a:sy n="3" d="2"/>
      </p:scale>
      <p:origin x="0" y="0"/>
    </p:cViewPr>
  </p:notesTextViewPr>
  <p:sorterViewPr>
    <p:cViewPr>
      <p:scale>
        <a:sx n="100" d="100"/>
        <a:sy n="100" d="100"/>
      </p:scale>
      <p:origin x="0" y="-1308"/>
    </p:cViewPr>
  </p:sorterViewPr>
  <p:notesViewPr>
    <p:cSldViewPr snapToGrid="0">
      <p:cViewPr varScale="1">
        <p:scale>
          <a:sx n="82" d="100"/>
          <a:sy n="82" d="100"/>
        </p:scale>
        <p:origin x="391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9" y="2"/>
            <a:ext cx="3038475" cy="466725"/>
          </a:xfrm>
          <a:prstGeom prst="rect">
            <a:avLst/>
          </a:prstGeom>
        </p:spPr>
        <p:txBody>
          <a:bodyPr vert="horz" lIns="91440" tIns="45720" rIns="91440" bIns="45720" rtlCol="0"/>
          <a:lstStyle>
            <a:lvl1pPr algn="r">
              <a:defRPr sz="1200"/>
            </a:lvl1pPr>
          </a:lstStyle>
          <a:p>
            <a:fld id="{EE3B7DF4-7391-4B7E-A84F-D2F59C238F0C}" type="datetimeFigureOut">
              <a:rPr lang="en-US" smtClean="0"/>
              <a:t>11/2/2018</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7"/>
            <a:ext cx="560705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7"/>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9" y="8829677"/>
            <a:ext cx="3038475" cy="466725"/>
          </a:xfrm>
          <a:prstGeom prst="rect">
            <a:avLst/>
          </a:prstGeom>
        </p:spPr>
        <p:txBody>
          <a:bodyPr vert="horz" lIns="91440" tIns="45720" rIns="91440" bIns="45720" rtlCol="0" anchor="b"/>
          <a:lstStyle>
            <a:lvl1pPr algn="r">
              <a:defRPr sz="1200"/>
            </a:lvl1pPr>
          </a:lstStyle>
          <a:p>
            <a:fld id="{C7674D8A-82B4-4DC2-9452-D2E429747CBF}" type="slidenum">
              <a:rPr lang="en-US" smtClean="0"/>
              <a:t>‹#›</a:t>
            </a:fld>
            <a:endParaRPr lang="en-US" dirty="0"/>
          </a:p>
        </p:txBody>
      </p:sp>
    </p:spTree>
    <p:extLst>
      <p:ext uri="{BB962C8B-B14F-4D97-AF65-F5344CB8AC3E}">
        <p14:creationId xmlns:p14="http://schemas.microsoft.com/office/powerpoint/2010/main" val="408695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1</a:t>
            </a:fld>
            <a:endParaRPr lang="en-US" dirty="0"/>
          </a:p>
        </p:txBody>
      </p:sp>
    </p:spTree>
    <p:extLst>
      <p:ext uri="{BB962C8B-B14F-4D97-AF65-F5344CB8AC3E}">
        <p14:creationId xmlns:p14="http://schemas.microsoft.com/office/powerpoint/2010/main" val="593386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12</a:t>
            </a:fld>
            <a:endParaRPr lang="en-US" dirty="0"/>
          </a:p>
        </p:txBody>
      </p:sp>
    </p:spTree>
    <p:extLst>
      <p:ext uri="{BB962C8B-B14F-4D97-AF65-F5344CB8AC3E}">
        <p14:creationId xmlns:p14="http://schemas.microsoft.com/office/powerpoint/2010/main" val="319994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74D8A-82B4-4DC2-9452-D2E429747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7902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14</a:t>
            </a:fld>
            <a:endParaRPr lang="en-US" dirty="0"/>
          </a:p>
        </p:txBody>
      </p:sp>
    </p:spTree>
    <p:extLst>
      <p:ext uri="{BB962C8B-B14F-4D97-AF65-F5344CB8AC3E}">
        <p14:creationId xmlns:p14="http://schemas.microsoft.com/office/powerpoint/2010/main" val="20511536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15</a:t>
            </a:fld>
            <a:endParaRPr lang="en-US" dirty="0"/>
          </a:p>
        </p:txBody>
      </p:sp>
    </p:spTree>
    <p:extLst>
      <p:ext uri="{BB962C8B-B14F-4D97-AF65-F5344CB8AC3E}">
        <p14:creationId xmlns:p14="http://schemas.microsoft.com/office/powerpoint/2010/main" val="3679843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41</a:t>
            </a:fld>
            <a:endParaRPr lang="en-US" dirty="0"/>
          </a:p>
        </p:txBody>
      </p:sp>
    </p:spTree>
    <p:extLst>
      <p:ext uri="{BB962C8B-B14F-4D97-AF65-F5344CB8AC3E}">
        <p14:creationId xmlns:p14="http://schemas.microsoft.com/office/powerpoint/2010/main" val="341200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42</a:t>
            </a:fld>
            <a:endParaRPr lang="en-US" dirty="0"/>
          </a:p>
        </p:txBody>
      </p:sp>
    </p:spTree>
    <p:extLst>
      <p:ext uri="{BB962C8B-B14F-4D97-AF65-F5344CB8AC3E}">
        <p14:creationId xmlns:p14="http://schemas.microsoft.com/office/powerpoint/2010/main" val="14072532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2</a:t>
            </a:fld>
            <a:endParaRPr lang="en-US" dirty="0"/>
          </a:p>
        </p:txBody>
      </p:sp>
    </p:spTree>
    <p:extLst>
      <p:ext uri="{BB962C8B-B14F-4D97-AF65-F5344CB8AC3E}">
        <p14:creationId xmlns:p14="http://schemas.microsoft.com/office/powerpoint/2010/main" val="2977913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74D8A-82B4-4DC2-9452-D2E429747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20534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4</a:t>
            </a:fld>
            <a:endParaRPr lang="en-US" dirty="0"/>
          </a:p>
        </p:txBody>
      </p:sp>
    </p:spTree>
    <p:extLst>
      <p:ext uri="{BB962C8B-B14F-4D97-AF65-F5344CB8AC3E}">
        <p14:creationId xmlns:p14="http://schemas.microsoft.com/office/powerpoint/2010/main" val="2224844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6</a:t>
            </a:fld>
            <a:endParaRPr lang="en-US" dirty="0"/>
          </a:p>
        </p:txBody>
      </p:sp>
    </p:spTree>
    <p:extLst>
      <p:ext uri="{BB962C8B-B14F-4D97-AF65-F5344CB8AC3E}">
        <p14:creationId xmlns:p14="http://schemas.microsoft.com/office/powerpoint/2010/main" val="28831286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7</a:t>
            </a:fld>
            <a:endParaRPr lang="en-US" dirty="0"/>
          </a:p>
        </p:txBody>
      </p:sp>
    </p:spTree>
    <p:extLst>
      <p:ext uri="{BB962C8B-B14F-4D97-AF65-F5344CB8AC3E}">
        <p14:creationId xmlns:p14="http://schemas.microsoft.com/office/powerpoint/2010/main" val="41853921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674D8A-82B4-4DC2-9452-D2E429747CB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28458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10</a:t>
            </a:fld>
            <a:endParaRPr lang="en-US" dirty="0"/>
          </a:p>
        </p:txBody>
      </p:sp>
    </p:spTree>
    <p:extLst>
      <p:ext uri="{BB962C8B-B14F-4D97-AF65-F5344CB8AC3E}">
        <p14:creationId xmlns:p14="http://schemas.microsoft.com/office/powerpoint/2010/main" val="23216860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7674D8A-82B4-4DC2-9452-D2E429747CBF}" type="slidenum">
              <a:rPr lang="en-US" smtClean="0"/>
              <a:t>11</a:t>
            </a:fld>
            <a:endParaRPr lang="en-US" dirty="0"/>
          </a:p>
        </p:txBody>
      </p:sp>
    </p:spTree>
    <p:extLst>
      <p:ext uri="{BB962C8B-B14F-4D97-AF65-F5344CB8AC3E}">
        <p14:creationId xmlns:p14="http://schemas.microsoft.com/office/powerpoint/2010/main" val="4117246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276BF-1EF5-4DE4-985C-F1BCC84060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EFC8269-D5AA-436E-840D-219C46DCE0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11733D-4F49-4FAA-B3E8-27EE1853D089}"/>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5" name="Footer Placeholder 4">
            <a:extLst>
              <a:ext uri="{FF2B5EF4-FFF2-40B4-BE49-F238E27FC236}">
                <a16:creationId xmlns:a16="http://schemas.microsoft.com/office/drawing/2014/main" id="{40E36388-1A95-4236-A393-EE8391D0A3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75F66C-864A-438D-8034-1C8DB34B4014}"/>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18262158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91C2ED-4277-4B8B-99E9-1B2701C4DF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041A53-AC3E-4FDF-A608-9719931113C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911242C-D75E-4C32-ACF8-6FC387A8CF5C}"/>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5" name="Footer Placeholder 4">
            <a:extLst>
              <a:ext uri="{FF2B5EF4-FFF2-40B4-BE49-F238E27FC236}">
                <a16:creationId xmlns:a16="http://schemas.microsoft.com/office/drawing/2014/main" id="{11A82DFD-A8EE-43C4-9AD1-6F81EC51CEA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5D850E-7BF7-4256-8551-938D4E105FF4}"/>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3225990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1611FF-C8B3-4EC4-9156-F9AA7E6C73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CA8967B-DFDE-4C38-86E6-10CD7549BE0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892FA-A914-4B19-9852-FDBB446E7862}"/>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5" name="Footer Placeholder 4">
            <a:extLst>
              <a:ext uri="{FF2B5EF4-FFF2-40B4-BE49-F238E27FC236}">
                <a16:creationId xmlns:a16="http://schemas.microsoft.com/office/drawing/2014/main" id="{7EE183F5-3DD4-4321-A484-0C6E2A97BF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9FF15B-3615-49E4-BE6D-3C881B90884F}"/>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3961808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A5A22-AA23-42D9-840D-190F1FDDE0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BFD30D3-2450-4D28-A4F8-B54DD67A15A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D9D36-C17B-4B8D-9CF6-B4D972508B15}"/>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5" name="Footer Placeholder 4">
            <a:extLst>
              <a:ext uri="{FF2B5EF4-FFF2-40B4-BE49-F238E27FC236}">
                <a16:creationId xmlns:a16="http://schemas.microsoft.com/office/drawing/2014/main" id="{4AADEF94-CAAD-44F9-9542-37A059CE9E5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B08712-33DD-4233-BCCE-F2E3D4E81600}"/>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2050656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AD27D-46B6-49F2-95F5-F42FE16BF0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11FA56-F418-4771-8908-458B3A5044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6368EDF-85A6-41D9-AF6A-576F85B94408}"/>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5" name="Footer Placeholder 4">
            <a:extLst>
              <a:ext uri="{FF2B5EF4-FFF2-40B4-BE49-F238E27FC236}">
                <a16:creationId xmlns:a16="http://schemas.microsoft.com/office/drawing/2014/main" id="{4830CC13-35D9-445F-B6D1-B88DD4C80C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A96E49E-FBB2-4F9B-80FF-E5BAA6595F2A}"/>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363768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42713-47E9-4C82-9E58-27E1E96E6C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4E2CE4-0F84-4336-A30A-41318FF7A0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026BB1-10ED-4014-91C7-7CBA23DDD4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F353EB-B6C9-411E-84BF-BB19DDA6D628}"/>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6" name="Footer Placeholder 5">
            <a:extLst>
              <a:ext uri="{FF2B5EF4-FFF2-40B4-BE49-F238E27FC236}">
                <a16:creationId xmlns:a16="http://schemas.microsoft.com/office/drawing/2014/main" id="{F6AC1486-AD3C-4E42-87B9-FDCB2F2DAA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0363BE-C27D-4E1B-A0F5-1F7FC083E31D}"/>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7727156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778A3-76D5-4D3F-BAE0-B581603B93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4EB852-12B7-413D-B42D-FF812A570A0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5702B7-31EE-46A1-BE89-12613FD0A43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6CA77F-9FC5-4B68-9069-1845740E5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2D995F74-051A-4798-8CFC-BE5881DAEA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FF838E7-6C76-4237-9398-323C08A2BD86}"/>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8" name="Footer Placeholder 7">
            <a:extLst>
              <a:ext uri="{FF2B5EF4-FFF2-40B4-BE49-F238E27FC236}">
                <a16:creationId xmlns:a16="http://schemas.microsoft.com/office/drawing/2014/main" id="{B4658A3C-BA4E-4BAC-B2EA-46CECF208DA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E9CFA7E-3B65-4ABB-8F4F-7D9CD40FD72F}"/>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348791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B4843-99A6-48BA-A7E2-0D0383A8A78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23707BF-5609-4BD6-8D32-70DAD2554FDD}"/>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4" name="Footer Placeholder 3">
            <a:extLst>
              <a:ext uri="{FF2B5EF4-FFF2-40B4-BE49-F238E27FC236}">
                <a16:creationId xmlns:a16="http://schemas.microsoft.com/office/drawing/2014/main" id="{4BA30D11-9EC2-4CEA-A05E-7EBFE5C19FC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34B150E-C934-49BB-ADB9-5DE762E69844}"/>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465876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1CDA7B-EEB3-462D-A8DB-CD170FC8CE03}"/>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3" name="Footer Placeholder 2">
            <a:extLst>
              <a:ext uri="{FF2B5EF4-FFF2-40B4-BE49-F238E27FC236}">
                <a16:creationId xmlns:a16="http://schemas.microsoft.com/office/drawing/2014/main" id="{2C8929D4-08F2-4460-9547-DE82677BD33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F5062C6-B6A8-4AE5-9089-4AEA74690EC0}"/>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2606116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052DD-BFCE-402C-B3D3-1434B8228E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D2CC3D6-4C32-4E32-8A2C-03E3777806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C2EB4F-9985-4784-BDDD-C2255C42EF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A187D27-0886-4B98-9E55-977A55952BA0}"/>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6" name="Footer Placeholder 5">
            <a:extLst>
              <a:ext uri="{FF2B5EF4-FFF2-40B4-BE49-F238E27FC236}">
                <a16:creationId xmlns:a16="http://schemas.microsoft.com/office/drawing/2014/main" id="{B0E1E0C9-18F2-430F-A4D5-EE7BE82657B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C04577E-69A9-4571-82B0-C14F1BCDBE97}"/>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249598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EAAF3-F53C-4D90-9954-EA3C4D42B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63DCBD-D2A2-49FC-828F-5C829DFE67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71A17A-9A46-4D39-98CD-5DD16B5BBE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C5DB9E-5EC1-4680-B8E7-56424E76D5A0}"/>
              </a:ext>
            </a:extLst>
          </p:cNvPr>
          <p:cNvSpPr>
            <a:spLocks noGrp="1"/>
          </p:cNvSpPr>
          <p:nvPr>
            <p:ph type="dt" sz="half" idx="10"/>
          </p:nvPr>
        </p:nvSpPr>
        <p:spPr/>
        <p:txBody>
          <a:bodyPr/>
          <a:lstStyle/>
          <a:p>
            <a:fld id="{7DB2302D-F084-432F-88AB-815618EEE3FA}" type="datetimeFigureOut">
              <a:rPr lang="en-US" smtClean="0"/>
              <a:t>11/2/2018</a:t>
            </a:fld>
            <a:endParaRPr lang="en-US" dirty="0"/>
          </a:p>
        </p:txBody>
      </p:sp>
      <p:sp>
        <p:nvSpPr>
          <p:cNvPr id="6" name="Footer Placeholder 5">
            <a:extLst>
              <a:ext uri="{FF2B5EF4-FFF2-40B4-BE49-F238E27FC236}">
                <a16:creationId xmlns:a16="http://schemas.microsoft.com/office/drawing/2014/main" id="{9794901C-71B2-49A0-B11B-221B50D4138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9E70EB-6959-495D-9463-08FE8B904394}"/>
              </a:ext>
            </a:extLst>
          </p:cNvPr>
          <p:cNvSpPr>
            <a:spLocks noGrp="1"/>
          </p:cNvSpPr>
          <p:nvPr>
            <p:ph type="sldNum" sz="quarter" idx="12"/>
          </p:nvPr>
        </p:nvSpPr>
        <p:spPr/>
        <p:txBody>
          <a:bodyPr/>
          <a:lstStyle/>
          <a:p>
            <a:fld id="{F985CDDF-EF16-4B9D-AB54-EE024B910177}" type="slidenum">
              <a:rPr lang="en-US" smtClean="0"/>
              <a:t>‹#›</a:t>
            </a:fld>
            <a:endParaRPr lang="en-US" dirty="0"/>
          </a:p>
        </p:txBody>
      </p:sp>
    </p:spTree>
    <p:extLst>
      <p:ext uri="{BB962C8B-B14F-4D97-AF65-F5344CB8AC3E}">
        <p14:creationId xmlns:p14="http://schemas.microsoft.com/office/powerpoint/2010/main" val="387876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0DC35B-233C-4BF8-8DE4-5F914E00D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D1707A-AF12-4D10-97EB-7E34260256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32288B-D81B-4FD3-9425-C1DFDAF4C1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B2302D-F084-432F-88AB-815618EEE3FA}" type="datetimeFigureOut">
              <a:rPr lang="en-US" smtClean="0"/>
              <a:t>11/2/2018</a:t>
            </a:fld>
            <a:endParaRPr lang="en-US" dirty="0"/>
          </a:p>
        </p:txBody>
      </p:sp>
      <p:sp>
        <p:nvSpPr>
          <p:cNvPr id="5" name="Footer Placeholder 4">
            <a:extLst>
              <a:ext uri="{FF2B5EF4-FFF2-40B4-BE49-F238E27FC236}">
                <a16:creationId xmlns:a16="http://schemas.microsoft.com/office/drawing/2014/main" id="{94DAFD71-1DED-4BBB-8E3C-0125CDEA2B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B06BBAF-CD8B-4AD8-89E3-3E2FB1F1E6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85CDDF-EF16-4B9D-AB54-EE024B910177}" type="slidenum">
              <a:rPr lang="en-US" smtClean="0"/>
              <a:t>‹#›</a:t>
            </a:fld>
            <a:endParaRPr lang="en-US" dirty="0"/>
          </a:p>
        </p:txBody>
      </p:sp>
    </p:spTree>
    <p:extLst>
      <p:ext uri="{BB962C8B-B14F-4D97-AF65-F5344CB8AC3E}">
        <p14:creationId xmlns:p14="http://schemas.microsoft.com/office/powerpoint/2010/main" val="3285170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guides.law.sc.edu/CircuitRiders/UPLPrracticeofLaw"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guides.law.sc.edu/CircuitRiders/UPLLegalReferenc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www.youtube.com/watch?time_continue=5&amp;v=YMs0FMUPXJ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www.surveymonkey.com/r/75LJXT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s://guides.law.sc.edu/CircuitRiders/SelfHelp"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hyperlink" Target="https://guides.law.sc.edu/CircuitRiders/LawLibraries" TargetMode="Externa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lsc.gov/media-center/publications/2017-justice-gap-report"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aallnet.org/wp-content/uploads/2018/01/AccessToJusticeSpecialCommittee2014LawLibrariesAndAccessToJustice.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s>
</file>

<file path=ppt/slides/_rels/slide3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https://www.smithsonianmag.com/history/horse-riding-librarians-were-great-depression-bookmobiles-180963786/"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58.png"/></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hyperlink" Target="https://statelibrary.sc.libcal.com/event/4242703" TargetMode="External"/></Relationships>
</file>

<file path=ppt/slides/_rels/slide42.xml.rels><?xml version="1.0" encoding="UTF-8" standalone="yes"?>
<Relationships xmlns="http://schemas.openxmlformats.org/package/2006/relationships"><Relationship Id="rId8" Type="http://schemas.openxmlformats.org/officeDocument/2006/relationships/hyperlink" Target="http://www.lawref@law.sc.edu" TargetMode="External"/><Relationship Id="rId13" Type="http://schemas.openxmlformats.org/officeDocument/2006/relationships/hyperlink" Target="https://www.facebook.com/UofSCLawLib" TargetMode="External"/><Relationship Id="rId18" Type="http://schemas.openxmlformats.org/officeDocument/2006/relationships/image" Target="../media/image66.png"/><Relationship Id="rId3" Type="http://schemas.openxmlformats.org/officeDocument/2006/relationships/image" Target="../media/image7.png"/><Relationship Id="rId7" Type="http://schemas.openxmlformats.org/officeDocument/2006/relationships/hyperlink" Target="mailto:rossea@law.sc.edu" TargetMode="External"/><Relationship Id="rId12" Type="http://schemas.openxmlformats.org/officeDocument/2006/relationships/image" Target="../media/image63.png"/><Relationship Id="rId17" Type="http://schemas.openxmlformats.org/officeDocument/2006/relationships/hyperlink" Target="https://www/instagram.com/uofsclawlib" TargetMode="External"/><Relationship Id="rId2" Type="http://schemas.openxmlformats.org/officeDocument/2006/relationships/notesSlide" Target="../notesSlides/notesSlide15.xml"/><Relationship Id="rId16" Type="http://schemas.openxmlformats.org/officeDocument/2006/relationships/image" Target="../media/image65.png"/><Relationship Id="rId1" Type="http://schemas.openxmlformats.org/officeDocument/2006/relationships/slideLayout" Target="../slideLayouts/slideLayout1.xml"/><Relationship Id="rId6" Type="http://schemas.openxmlformats.org/officeDocument/2006/relationships/hyperlink" Target="mailto:glennaj2@law.sc.edu" TargetMode="External"/><Relationship Id="rId11" Type="http://schemas.openxmlformats.org/officeDocument/2006/relationships/image" Target="../media/image62.png"/><Relationship Id="rId5" Type="http://schemas.openxmlformats.org/officeDocument/2006/relationships/hyperlink" Target="mailto:conroyt@law.sc.edu" TargetMode="External"/><Relationship Id="rId15" Type="http://schemas.openxmlformats.org/officeDocument/2006/relationships/hyperlink" Target="https://twitter.com/UofSCLawLib" TargetMode="External"/><Relationship Id="rId10" Type="http://schemas.openxmlformats.org/officeDocument/2006/relationships/image" Target="../media/image61.png"/><Relationship Id="rId4" Type="http://schemas.openxmlformats.org/officeDocument/2006/relationships/hyperlink" Target="mailto:brackmad@law.sc.edu" TargetMode="External"/><Relationship Id="rId9" Type="http://schemas.openxmlformats.org/officeDocument/2006/relationships/image" Target="../media/image60.png"/><Relationship Id="rId1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openxmlformats.org/officeDocument/2006/relationships/hyperlink" Target="https://guides.law.sc.edu/CircuitRiders"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hyperlink" Target="https://guides.law.sc.edu/CircuitRiders/UPL"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4.xml"/><Relationship Id="rId4" Type="http://schemas.openxmlformats.org/officeDocument/2006/relationships/hyperlink" Target="https://guides.law.sc.edu/CircuitRiders/UPLPrracticeofLaw"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B9395-7297-484F-B999-7039F67E7535}"/>
              </a:ext>
            </a:extLst>
          </p:cNvPr>
          <p:cNvSpPr>
            <a:spLocks noGrp="1"/>
          </p:cNvSpPr>
          <p:nvPr>
            <p:ph type="ctrTitle"/>
          </p:nvPr>
        </p:nvSpPr>
        <p:spPr>
          <a:xfrm>
            <a:off x="6746628" y="1783959"/>
            <a:ext cx="4645250" cy="2889114"/>
          </a:xfrm>
        </p:spPr>
        <p:txBody>
          <a:bodyPr anchor="b">
            <a:normAutofit/>
          </a:bodyPr>
          <a:lstStyle/>
          <a:p>
            <a:pPr algn="l"/>
            <a:r>
              <a:rPr lang="en-US" b="1" dirty="0">
                <a:ln w="12700">
                  <a:solidFill>
                    <a:schemeClr val="accent1"/>
                  </a:solidFill>
                  <a:prstDash val="solid"/>
                </a:ln>
                <a:effectLst>
                  <a:outerShdw dist="38100" dir="2640000" algn="bl" rotWithShape="0">
                    <a:schemeClr val="accent1"/>
                  </a:outerShdw>
                </a:effectLst>
              </a:rPr>
              <a:t>Shine the Light on </a:t>
            </a:r>
            <a:br>
              <a:rPr lang="en-US" b="1" dirty="0">
                <a:ln w="12700">
                  <a:solidFill>
                    <a:schemeClr val="accent1"/>
                  </a:solidFill>
                  <a:prstDash val="solid"/>
                </a:ln>
                <a:effectLst>
                  <a:outerShdw dist="38100" dir="2640000" algn="bl" rotWithShape="0">
                    <a:schemeClr val="accent1"/>
                  </a:outerShdw>
                </a:effectLst>
              </a:rPr>
            </a:br>
            <a:r>
              <a:rPr lang="en-US" b="1" dirty="0">
                <a:ln w="12700">
                  <a:solidFill>
                    <a:schemeClr val="accent1"/>
                  </a:solidFill>
                  <a:prstDash val="solid"/>
                </a:ln>
                <a:effectLst>
                  <a:outerShdw dist="38100" dir="2640000" algn="bl" rotWithShape="0">
                    <a:schemeClr val="accent1"/>
                  </a:outerShdw>
                </a:effectLst>
              </a:rPr>
              <a:t>Legal Research</a:t>
            </a:r>
          </a:p>
        </p:txBody>
      </p:sp>
      <p:sp>
        <p:nvSpPr>
          <p:cNvPr id="3" name="Subtitle 2">
            <a:extLst>
              <a:ext uri="{FF2B5EF4-FFF2-40B4-BE49-F238E27FC236}">
                <a16:creationId xmlns:a16="http://schemas.microsoft.com/office/drawing/2014/main" id="{6E0D01F8-C83B-4109-BB89-70F99F3DA748}"/>
              </a:ext>
            </a:extLst>
          </p:cNvPr>
          <p:cNvSpPr>
            <a:spLocks noGrp="1"/>
          </p:cNvSpPr>
          <p:nvPr>
            <p:ph type="subTitle" idx="1"/>
          </p:nvPr>
        </p:nvSpPr>
        <p:spPr>
          <a:xfrm>
            <a:off x="6746627" y="4750893"/>
            <a:ext cx="4645250" cy="1147863"/>
          </a:xfrm>
        </p:spPr>
        <p:txBody>
          <a:bodyPr anchor="t">
            <a:normAutofit/>
          </a:bodyPr>
          <a:lstStyle/>
          <a:p>
            <a:r>
              <a:rPr lang="en-US" sz="1900" dirty="0"/>
              <a:t>SCLA/SELA Joint Conference</a:t>
            </a:r>
          </a:p>
          <a:p>
            <a:r>
              <a:rPr lang="en-US" sz="1900" dirty="0"/>
              <a:t>Greenville SC</a:t>
            </a:r>
          </a:p>
          <a:p>
            <a:r>
              <a:rPr lang="en-US" sz="1900" dirty="0"/>
              <a:t>November 2, 2018</a:t>
            </a:r>
          </a:p>
        </p:txBody>
      </p:sp>
      <p:sp>
        <p:nvSpPr>
          <p:cNvPr id="11" name="Freeform: Shape 10">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80D333BF-5456-4E00-ACE2-C37BB7B90EE4}"/>
              </a:ext>
            </a:extLst>
          </p:cNvPr>
          <p:cNvPicPr>
            <a:picLocks noChangeAspect="1"/>
          </p:cNvPicPr>
          <p:nvPr/>
        </p:nvPicPr>
        <p:blipFill rotWithShape="1">
          <a:blip r:embed="rId3">
            <a:extLst>
              <a:ext uri="{28A0092B-C50C-407E-A947-70E740481C1C}">
                <a14:useLocalDpi xmlns:a14="http://schemas.microsoft.com/office/drawing/2010/main" val="0"/>
              </a:ext>
            </a:extLst>
          </a:blip>
          <a:srcRect t="19457" r="1" b="1"/>
          <a:stretch/>
        </p:blipFill>
        <p:spPr>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p:spPr>
      </p:pic>
    </p:spTree>
    <p:extLst>
      <p:ext uri="{BB962C8B-B14F-4D97-AF65-F5344CB8AC3E}">
        <p14:creationId xmlns:p14="http://schemas.microsoft.com/office/powerpoint/2010/main" val="270958576"/>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3751279"/>
            <a:ext cx="2380952" cy="2123810"/>
          </a:xfrm>
          <a:prstGeom prst="rect">
            <a:avLst/>
          </a:prstGeom>
          <a:ln w="12700">
            <a:solidFill>
              <a:srgbClr val="21578A"/>
            </a:solidFill>
          </a:ln>
        </p:spPr>
      </p:pic>
      <p:sp>
        <p:nvSpPr>
          <p:cNvPr id="7" name="TextBox 6">
            <a:extLst>
              <a:ext uri="{FF2B5EF4-FFF2-40B4-BE49-F238E27FC236}">
                <a16:creationId xmlns:a16="http://schemas.microsoft.com/office/drawing/2014/main" id="{5109CE3C-FB9B-4D99-858D-759EB558830B}"/>
              </a:ext>
            </a:extLst>
          </p:cNvPr>
          <p:cNvSpPr txBox="1"/>
          <p:nvPr/>
        </p:nvSpPr>
        <p:spPr>
          <a:xfrm>
            <a:off x="3246477" y="657543"/>
            <a:ext cx="80869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Legal Reference Library Scenarios</a:t>
            </a:r>
          </a:p>
        </p:txBody>
      </p:sp>
      <p:pic>
        <p:nvPicPr>
          <p:cNvPr id="2" name="Picture 1">
            <a:extLst>
              <a:ext uri="{FF2B5EF4-FFF2-40B4-BE49-F238E27FC236}">
                <a16:creationId xmlns:a16="http://schemas.microsoft.com/office/drawing/2014/main" id="{FF6B6EE5-A202-4851-87A4-ADE23D9CE84B}"/>
              </a:ext>
            </a:extLst>
          </p:cNvPr>
          <p:cNvPicPr>
            <a:picLocks noChangeAspect="1"/>
          </p:cNvPicPr>
          <p:nvPr/>
        </p:nvPicPr>
        <p:blipFill>
          <a:blip r:embed="rId4"/>
          <a:stretch>
            <a:fillRect/>
          </a:stretch>
        </p:blipFill>
        <p:spPr>
          <a:xfrm>
            <a:off x="4122904" y="1389132"/>
            <a:ext cx="5955671" cy="4485957"/>
          </a:xfrm>
          <a:prstGeom prst="rect">
            <a:avLst/>
          </a:prstGeom>
        </p:spPr>
      </p:pic>
      <p:sp>
        <p:nvSpPr>
          <p:cNvPr id="6" name="TextBox 5">
            <a:extLst>
              <a:ext uri="{FF2B5EF4-FFF2-40B4-BE49-F238E27FC236}">
                <a16:creationId xmlns:a16="http://schemas.microsoft.com/office/drawing/2014/main" id="{5FBFBCF4-2774-44D2-9EAA-417FF66106B7}"/>
              </a:ext>
            </a:extLst>
          </p:cNvPr>
          <p:cNvSpPr txBox="1"/>
          <p:nvPr/>
        </p:nvSpPr>
        <p:spPr>
          <a:xfrm>
            <a:off x="4122904" y="6015791"/>
            <a:ext cx="6172200" cy="369332"/>
          </a:xfrm>
          <a:prstGeom prst="rect">
            <a:avLst/>
          </a:prstGeom>
          <a:noFill/>
        </p:spPr>
        <p:txBody>
          <a:bodyPr wrap="square" rtlCol="0">
            <a:spAutoFit/>
          </a:bodyPr>
          <a:lstStyle/>
          <a:p>
            <a:pPr algn="ctr"/>
            <a:r>
              <a:rPr lang="en-US" b="1" dirty="0">
                <a:hlinkClick r:id="rId5"/>
              </a:rPr>
              <a:t>https://guides.law.sc.edu/CircuitRiders/UPLPrracticeofLaw</a:t>
            </a:r>
            <a:r>
              <a:rPr lang="en-US" b="1" dirty="0"/>
              <a:t>   </a:t>
            </a:r>
            <a:endParaRPr lang="en-US" dirty="0"/>
          </a:p>
        </p:txBody>
      </p:sp>
    </p:spTree>
    <p:extLst>
      <p:ext uri="{BB962C8B-B14F-4D97-AF65-F5344CB8AC3E}">
        <p14:creationId xmlns:p14="http://schemas.microsoft.com/office/powerpoint/2010/main" val="2800357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3751279"/>
            <a:ext cx="2380952" cy="2123810"/>
          </a:xfrm>
          <a:prstGeom prst="rect">
            <a:avLst/>
          </a:prstGeom>
          <a:ln w="12700">
            <a:solidFill>
              <a:srgbClr val="21578A"/>
            </a:solidFill>
          </a:ln>
        </p:spPr>
      </p:pic>
      <p:sp>
        <p:nvSpPr>
          <p:cNvPr id="5" name="TextBox 4">
            <a:extLst>
              <a:ext uri="{FF2B5EF4-FFF2-40B4-BE49-F238E27FC236}">
                <a16:creationId xmlns:a16="http://schemas.microsoft.com/office/drawing/2014/main" id="{3019A890-63AD-469F-BCC3-0851B87C7EEC}"/>
              </a:ext>
            </a:extLst>
          </p:cNvPr>
          <p:cNvSpPr txBox="1"/>
          <p:nvPr/>
        </p:nvSpPr>
        <p:spPr>
          <a:xfrm>
            <a:off x="3918858" y="2716240"/>
            <a:ext cx="7632441" cy="4524315"/>
          </a:xfrm>
          <a:prstGeom prst="rect">
            <a:avLst/>
          </a:prstGeom>
          <a:noFill/>
          <a:ln w="12700">
            <a:noFill/>
          </a:ln>
        </p:spPr>
        <p:txBody>
          <a:bodyPr wrap="square" rtlCol="0">
            <a:spAutoFit/>
          </a:bodyPr>
          <a:lstStyle/>
          <a:p>
            <a:pPr marL="457200" indent="-457200">
              <a:buFont typeface="Arial" panose="020B0604020202020204" pitchFamily="34" charset="0"/>
              <a:buChar char="•"/>
            </a:pPr>
            <a:r>
              <a:rPr lang="en-US" sz="3600" dirty="0">
                <a:solidFill>
                  <a:prstClr val="black"/>
                </a:solidFill>
              </a:rPr>
              <a:t>Do what you do best:</a:t>
            </a:r>
          </a:p>
          <a:p>
            <a:pPr marL="800100" lvl="1" indent="-342900">
              <a:buFont typeface="Arial" panose="020B0604020202020204" pitchFamily="34" charset="0"/>
              <a:buChar char="•"/>
            </a:pPr>
            <a:r>
              <a:rPr lang="en-US" sz="3200" dirty="0">
                <a:solidFill>
                  <a:srgbClr val="333333"/>
                </a:solidFill>
                <a:latin typeface="Open Sans"/>
              </a:rPr>
              <a:t>help patrons find information </a:t>
            </a:r>
            <a:r>
              <a:rPr lang="en-US" sz="2800" dirty="0">
                <a:solidFill>
                  <a:srgbClr val="333333"/>
                </a:solidFill>
                <a:latin typeface="Open Sans"/>
              </a:rPr>
              <a:t>and </a:t>
            </a:r>
            <a:r>
              <a:rPr lang="en-US" sz="3200" dirty="0">
                <a:solidFill>
                  <a:srgbClr val="333333"/>
                </a:solidFill>
                <a:latin typeface="Open Sans"/>
              </a:rPr>
              <a:t>resources</a:t>
            </a:r>
            <a:r>
              <a:rPr lang="en-US" sz="2800" dirty="0">
                <a:solidFill>
                  <a:srgbClr val="333333"/>
                </a:solidFill>
                <a:latin typeface="Open Sans"/>
              </a:rPr>
              <a:t> </a:t>
            </a:r>
          </a:p>
          <a:p>
            <a:pPr marL="342900" indent="-342900">
              <a:buFont typeface="Arial" panose="020B0604020202020204" pitchFamily="34" charset="0"/>
              <a:buChar char="•"/>
            </a:pPr>
            <a:r>
              <a:rPr lang="en-US" sz="3600" dirty="0">
                <a:solidFill>
                  <a:prstClr val="black"/>
                </a:solidFill>
              </a:rPr>
              <a:t>Disclaimers</a:t>
            </a:r>
          </a:p>
          <a:p>
            <a:pPr marL="342900" indent="-342900">
              <a:buFont typeface="Arial" panose="020B0604020202020204" pitchFamily="34" charset="0"/>
              <a:buChar char="•"/>
            </a:pPr>
            <a:r>
              <a:rPr lang="en-US" sz="3600" dirty="0">
                <a:solidFill>
                  <a:prstClr val="black"/>
                </a:solidFill>
              </a:rPr>
              <a:t>Collaborate &amp; Partnerships</a:t>
            </a:r>
          </a:p>
          <a:p>
            <a:pPr marL="342900" indent="-342900">
              <a:buFont typeface="Arial" panose="020B0604020202020204" pitchFamily="34" charset="0"/>
              <a:buChar char="•"/>
            </a:pPr>
            <a:r>
              <a:rPr lang="en-US" sz="3600" dirty="0">
                <a:solidFill>
                  <a:prstClr val="black"/>
                </a:solidFill>
              </a:rPr>
              <a:t>Refer to legal experts</a:t>
            </a:r>
          </a:p>
          <a:p>
            <a:br>
              <a:rPr lang="en-US" sz="2800" dirty="0">
                <a:solidFill>
                  <a:prstClr val="black"/>
                </a:solidFill>
              </a:rPr>
            </a:br>
            <a:endParaRPr lang="en-US" sz="2800" dirty="0">
              <a:solidFill>
                <a:prstClr val="black"/>
              </a:solidFill>
            </a:endParaRPr>
          </a:p>
          <a:p>
            <a:pPr marL="342900" lvl="0" indent="-342900">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9" name="Rectangle 8">
            <a:extLst>
              <a:ext uri="{FF2B5EF4-FFF2-40B4-BE49-F238E27FC236}">
                <a16:creationId xmlns:a16="http://schemas.microsoft.com/office/drawing/2014/main" id="{46816764-F651-4BF7-A792-98086E05B0DD}"/>
              </a:ext>
            </a:extLst>
          </p:cNvPr>
          <p:cNvSpPr/>
          <p:nvPr/>
        </p:nvSpPr>
        <p:spPr>
          <a:xfrm>
            <a:off x="4400340" y="6077953"/>
            <a:ext cx="6809433" cy="646331"/>
          </a:xfrm>
          <a:prstGeom prst="rect">
            <a:avLst/>
          </a:prstGeom>
        </p:spPr>
        <p:txBody>
          <a:bodyPr wrap="square">
            <a:spAutoFit/>
          </a:bodyPr>
          <a:lstStyle/>
          <a:p>
            <a:pPr lvl="1">
              <a:defRPr/>
            </a:pPr>
            <a:r>
              <a:rPr lang="en-US" b="1" dirty="0">
                <a:solidFill>
                  <a:prstClr val="black"/>
                </a:solidFill>
                <a:latin typeface="Times New Roman" panose="02020603050405020304" pitchFamily="18" charset="0"/>
                <a:cs typeface="Times New Roman" panose="02020603050405020304" pitchFamily="18" charset="0"/>
                <a:hlinkClick r:id="rId4"/>
              </a:rPr>
              <a:t>https://guides.law.sc.edu/CircuitRiders/UPLLegalReference</a:t>
            </a:r>
            <a:endParaRPr lang="en-US" b="1" dirty="0">
              <a:solidFill>
                <a:prstClr val="black"/>
              </a:solidFill>
              <a:latin typeface="Times New Roman" panose="02020603050405020304" pitchFamily="18" charset="0"/>
              <a:cs typeface="Times New Roman" panose="02020603050405020304" pitchFamily="18" charset="0"/>
            </a:endParaRPr>
          </a:p>
          <a:p>
            <a:pPr lvl="1">
              <a:defRPr/>
            </a:pPr>
            <a:endParaRPr lang="en-US" b="1" dirty="0">
              <a:solidFill>
                <a:prstClr val="black"/>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B858464E-ED30-4758-9705-C1E9F8B07660}"/>
              </a:ext>
            </a:extLst>
          </p:cNvPr>
          <p:cNvPicPr>
            <a:picLocks noChangeAspect="1"/>
          </p:cNvPicPr>
          <p:nvPr/>
        </p:nvPicPr>
        <p:blipFill>
          <a:blip r:embed="rId5"/>
          <a:stretch>
            <a:fillRect/>
          </a:stretch>
        </p:blipFill>
        <p:spPr>
          <a:xfrm>
            <a:off x="130725" y="133716"/>
            <a:ext cx="11725275" cy="2238375"/>
          </a:xfrm>
          <a:prstGeom prst="rect">
            <a:avLst/>
          </a:prstGeom>
        </p:spPr>
      </p:pic>
      <p:sp>
        <p:nvSpPr>
          <p:cNvPr id="11" name="Rectangle: Rounded Corners 10">
            <a:extLst>
              <a:ext uri="{FF2B5EF4-FFF2-40B4-BE49-F238E27FC236}">
                <a16:creationId xmlns:a16="http://schemas.microsoft.com/office/drawing/2014/main" id="{4B1B43DE-1DBF-40C4-B0E5-F26F9991D435}"/>
              </a:ext>
            </a:extLst>
          </p:cNvPr>
          <p:cNvSpPr/>
          <p:nvPr/>
        </p:nvSpPr>
        <p:spPr>
          <a:xfrm>
            <a:off x="1268963" y="1371600"/>
            <a:ext cx="2528596" cy="270588"/>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7941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3751279"/>
            <a:ext cx="2380952" cy="2123810"/>
          </a:xfrm>
          <a:prstGeom prst="rect">
            <a:avLst/>
          </a:prstGeom>
          <a:ln w="12700">
            <a:solidFill>
              <a:srgbClr val="21578A"/>
            </a:solidFill>
          </a:ln>
        </p:spPr>
      </p:pic>
      <p:sp>
        <p:nvSpPr>
          <p:cNvPr id="7" name="TextBox 6">
            <a:extLst>
              <a:ext uri="{FF2B5EF4-FFF2-40B4-BE49-F238E27FC236}">
                <a16:creationId xmlns:a16="http://schemas.microsoft.com/office/drawing/2014/main" id="{5109CE3C-FB9B-4D99-858D-759EB558830B}"/>
              </a:ext>
            </a:extLst>
          </p:cNvPr>
          <p:cNvSpPr txBox="1"/>
          <p:nvPr/>
        </p:nvSpPr>
        <p:spPr>
          <a:xfrm>
            <a:off x="2713077" y="628968"/>
            <a:ext cx="808698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Legal Reference Library Scenarios</a:t>
            </a:r>
          </a:p>
        </p:txBody>
      </p:sp>
      <p:sp>
        <p:nvSpPr>
          <p:cNvPr id="2" name="TextBox 1">
            <a:extLst>
              <a:ext uri="{FF2B5EF4-FFF2-40B4-BE49-F238E27FC236}">
                <a16:creationId xmlns:a16="http://schemas.microsoft.com/office/drawing/2014/main" id="{25DDE2D6-909C-4255-9700-8E0465A4783F}"/>
              </a:ext>
            </a:extLst>
          </p:cNvPr>
          <p:cNvSpPr txBox="1"/>
          <p:nvPr/>
        </p:nvSpPr>
        <p:spPr>
          <a:xfrm>
            <a:off x="3880822" y="6354146"/>
            <a:ext cx="7791061" cy="369332"/>
          </a:xfrm>
          <a:prstGeom prst="rect">
            <a:avLst/>
          </a:prstGeom>
          <a:noFill/>
        </p:spPr>
        <p:txBody>
          <a:bodyPr wrap="square" rtlCol="0">
            <a:spAutoFit/>
          </a:bodyPr>
          <a:lstStyle/>
          <a:p>
            <a:r>
              <a:rPr lang="en-US" dirty="0">
                <a:hlinkClick r:id="rId4"/>
              </a:rPr>
              <a:t>https://www.youtube.com/watch?time_continue=5&amp;v=YMs0FMUPXJg</a:t>
            </a:r>
            <a:r>
              <a:rPr lang="en-US" dirty="0"/>
              <a:t> </a:t>
            </a:r>
          </a:p>
        </p:txBody>
      </p:sp>
      <p:pic>
        <p:nvPicPr>
          <p:cNvPr id="8" name="Picture 7">
            <a:extLst>
              <a:ext uri="{FF2B5EF4-FFF2-40B4-BE49-F238E27FC236}">
                <a16:creationId xmlns:a16="http://schemas.microsoft.com/office/drawing/2014/main" id="{E97FC011-1EE0-48B7-8E95-9EE862C8BC29}"/>
              </a:ext>
            </a:extLst>
          </p:cNvPr>
          <p:cNvPicPr>
            <a:picLocks noChangeAspect="1"/>
          </p:cNvPicPr>
          <p:nvPr/>
        </p:nvPicPr>
        <p:blipFill>
          <a:blip r:embed="rId5"/>
          <a:stretch>
            <a:fillRect/>
          </a:stretch>
        </p:blipFill>
        <p:spPr>
          <a:xfrm>
            <a:off x="2899861" y="1347232"/>
            <a:ext cx="8724373" cy="4764319"/>
          </a:xfrm>
          <a:prstGeom prst="rect">
            <a:avLst/>
          </a:prstGeom>
        </p:spPr>
      </p:pic>
    </p:spTree>
    <p:extLst>
      <p:ext uri="{BB962C8B-B14F-4D97-AF65-F5344CB8AC3E}">
        <p14:creationId xmlns:p14="http://schemas.microsoft.com/office/powerpoint/2010/main" val="3712963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3751279"/>
            <a:ext cx="2380952" cy="2123810"/>
          </a:xfrm>
          <a:prstGeom prst="rect">
            <a:avLst/>
          </a:prstGeom>
          <a:ln w="12700">
            <a:solidFill>
              <a:srgbClr val="21578A"/>
            </a:solidFill>
          </a:ln>
        </p:spPr>
      </p:pic>
      <p:sp>
        <p:nvSpPr>
          <p:cNvPr id="5" name="TextBox 4">
            <a:extLst>
              <a:ext uri="{FF2B5EF4-FFF2-40B4-BE49-F238E27FC236}">
                <a16:creationId xmlns:a16="http://schemas.microsoft.com/office/drawing/2014/main" id="{3019A890-63AD-469F-BCC3-0851B87C7EEC}"/>
              </a:ext>
            </a:extLst>
          </p:cNvPr>
          <p:cNvSpPr txBox="1"/>
          <p:nvPr/>
        </p:nvSpPr>
        <p:spPr>
          <a:xfrm>
            <a:off x="4871958" y="2210574"/>
            <a:ext cx="61022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E02464A-3064-4E91-A47F-B3C2D744B772}"/>
              </a:ext>
            </a:extLst>
          </p:cNvPr>
          <p:cNvSpPr txBox="1"/>
          <p:nvPr/>
        </p:nvSpPr>
        <p:spPr>
          <a:xfrm>
            <a:off x="3237722" y="6158205"/>
            <a:ext cx="861215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Please complete our quick 6-question survey @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https://www.surveymonkey.com/r/75LJXTM</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pic>
        <p:nvPicPr>
          <p:cNvPr id="10" name="Picture 9">
            <a:extLst>
              <a:ext uri="{FF2B5EF4-FFF2-40B4-BE49-F238E27FC236}">
                <a16:creationId xmlns:a16="http://schemas.microsoft.com/office/drawing/2014/main" id="{A7B9E4F0-710F-457D-8A3B-6960302945A1}"/>
              </a:ext>
            </a:extLst>
          </p:cNvPr>
          <p:cNvPicPr>
            <a:picLocks noChangeAspect="1"/>
          </p:cNvPicPr>
          <p:nvPr/>
        </p:nvPicPr>
        <p:blipFill>
          <a:blip r:embed="rId5"/>
          <a:stretch>
            <a:fillRect/>
          </a:stretch>
        </p:blipFill>
        <p:spPr>
          <a:xfrm>
            <a:off x="2713077" y="161360"/>
            <a:ext cx="8886253" cy="685800"/>
          </a:xfrm>
          <a:prstGeom prst="rect">
            <a:avLst/>
          </a:prstGeom>
        </p:spPr>
      </p:pic>
      <p:pic>
        <p:nvPicPr>
          <p:cNvPr id="12" name="Picture 11">
            <a:extLst>
              <a:ext uri="{FF2B5EF4-FFF2-40B4-BE49-F238E27FC236}">
                <a16:creationId xmlns:a16="http://schemas.microsoft.com/office/drawing/2014/main" id="{C187582B-6D51-4F7C-B25C-703B38E72CE3}"/>
              </a:ext>
            </a:extLst>
          </p:cNvPr>
          <p:cNvPicPr>
            <a:picLocks noChangeAspect="1"/>
          </p:cNvPicPr>
          <p:nvPr/>
        </p:nvPicPr>
        <p:blipFill>
          <a:blip r:embed="rId6"/>
          <a:stretch>
            <a:fillRect/>
          </a:stretch>
        </p:blipFill>
        <p:spPr>
          <a:xfrm>
            <a:off x="3375446" y="1007814"/>
            <a:ext cx="7381875" cy="4867275"/>
          </a:xfrm>
          <a:prstGeom prst="rect">
            <a:avLst/>
          </a:prstGeom>
        </p:spPr>
      </p:pic>
    </p:spTree>
    <p:extLst>
      <p:ext uri="{BB962C8B-B14F-4D97-AF65-F5344CB8AC3E}">
        <p14:creationId xmlns:p14="http://schemas.microsoft.com/office/powerpoint/2010/main" val="38039461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3919230"/>
            <a:ext cx="2380952" cy="2123810"/>
          </a:xfrm>
          <a:prstGeom prst="rect">
            <a:avLst/>
          </a:prstGeom>
          <a:ln w="12700">
            <a:solidFill>
              <a:srgbClr val="21578A"/>
            </a:solidFill>
          </a:ln>
        </p:spPr>
      </p:pic>
      <p:sp>
        <p:nvSpPr>
          <p:cNvPr id="5" name="TextBox 4">
            <a:extLst>
              <a:ext uri="{FF2B5EF4-FFF2-40B4-BE49-F238E27FC236}">
                <a16:creationId xmlns:a16="http://schemas.microsoft.com/office/drawing/2014/main" id="{3019A890-63AD-469F-BCC3-0851B87C7EEC}"/>
              </a:ext>
            </a:extLst>
          </p:cNvPr>
          <p:cNvSpPr txBox="1"/>
          <p:nvPr/>
        </p:nvSpPr>
        <p:spPr>
          <a:xfrm>
            <a:off x="4871958" y="2210574"/>
            <a:ext cx="6102220" cy="1323439"/>
          </a:xfrm>
          <a:prstGeom prst="rect">
            <a:avLst/>
          </a:prstGeom>
          <a:noFill/>
        </p:spPr>
        <p:txBody>
          <a:bodyPr wrap="square" rtlCol="0">
            <a:spAutoFit/>
          </a:bodyPr>
          <a:lstStyle/>
          <a:p>
            <a:br>
              <a:rPr lang="en-US" sz="2800" dirty="0">
                <a:solidFill>
                  <a:prstClr val="black"/>
                </a:solidFill>
              </a:rPr>
            </a:br>
            <a:endParaRPr lang="en-US" sz="2800" dirty="0">
              <a:solidFill>
                <a:prstClr val="black"/>
              </a:solidFill>
            </a:endParaRPr>
          </a:p>
          <a:p>
            <a:pPr marL="342900" lvl="0" indent="-342900">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08A7BE52-06DB-47F4-A4E9-087511F11355}"/>
              </a:ext>
            </a:extLst>
          </p:cNvPr>
          <p:cNvPicPr>
            <a:picLocks noChangeAspect="1"/>
          </p:cNvPicPr>
          <p:nvPr/>
        </p:nvPicPr>
        <p:blipFill>
          <a:blip r:embed="rId4"/>
          <a:stretch>
            <a:fillRect/>
          </a:stretch>
        </p:blipFill>
        <p:spPr>
          <a:xfrm>
            <a:off x="133350" y="121881"/>
            <a:ext cx="11949793" cy="2228850"/>
          </a:xfrm>
          <a:prstGeom prst="rect">
            <a:avLst/>
          </a:prstGeom>
        </p:spPr>
      </p:pic>
      <p:sp>
        <p:nvSpPr>
          <p:cNvPr id="12" name="Rectangle: Rounded Corners 11">
            <a:extLst>
              <a:ext uri="{FF2B5EF4-FFF2-40B4-BE49-F238E27FC236}">
                <a16:creationId xmlns:a16="http://schemas.microsoft.com/office/drawing/2014/main" id="{A8F3D312-85AD-4C5E-A370-ECBB003146F9}"/>
              </a:ext>
            </a:extLst>
          </p:cNvPr>
          <p:cNvSpPr/>
          <p:nvPr/>
        </p:nvSpPr>
        <p:spPr>
          <a:xfrm>
            <a:off x="1522601" y="1595535"/>
            <a:ext cx="2498893" cy="30712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DC75E489-A60E-447C-B105-54A684265A16}"/>
              </a:ext>
            </a:extLst>
          </p:cNvPr>
          <p:cNvPicPr>
            <a:picLocks noChangeAspect="1"/>
          </p:cNvPicPr>
          <p:nvPr/>
        </p:nvPicPr>
        <p:blipFill>
          <a:blip r:embed="rId5"/>
          <a:stretch>
            <a:fillRect/>
          </a:stretch>
        </p:blipFill>
        <p:spPr>
          <a:xfrm>
            <a:off x="3571429" y="2373952"/>
            <a:ext cx="7465371" cy="4368301"/>
          </a:xfrm>
          <a:prstGeom prst="rect">
            <a:avLst/>
          </a:prstGeom>
        </p:spPr>
      </p:pic>
      <p:sp>
        <p:nvSpPr>
          <p:cNvPr id="7" name="TextBox 6">
            <a:extLst>
              <a:ext uri="{FF2B5EF4-FFF2-40B4-BE49-F238E27FC236}">
                <a16:creationId xmlns:a16="http://schemas.microsoft.com/office/drawing/2014/main" id="{A3CA3AC1-E8C0-4736-A86E-E2C8B6241392}"/>
              </a:ext>
            </a:extLst>
          </p:cNvPr>
          <p:cNvSpPr txBox="1"/>
          <p:nvPr/>
        </p:nvSpPr>
        <p:spPr>
          <a:xfrm>
            <a:off x="4196364" y="6551453"/>
            <a:ext cx="6215501" cy="369332"/>
          </a:xfrm>
          <a:prstGeom prst="rect">
            <a:avLst/>
          </a:prstGeom>
          <a:noFill/>
        </p:spPr>
        <p:txBody>
          <a:bodyPr wrap="square" rtlCol="0">
            <a:spAutoFit/>
          </a:bodyPr>
          <a:lstStyle/>
          <a:p>
            <a:pPr algn="ctr"/>
            <a:r>
              <a:rPr lang="en-US" b="1" dirty="0">
                <a:hlinkClick r:id="rId6"/>
              </a:rPr>
              <a:t>https://guides.law.sc.edu/CircuitRiders/SelfHelp</a:t>
            </a:r>
            <a:r>
              <a:rPr lang="en-US" b="1" dirty="0"/>
              <a:t> </a:t>
            </a:r>
            <a:endParaRPr lang="en-US" dirty="0"/>
          </a:p>
        </p:txBody>
      </p:sp>
    </p:spTree>
    <p:extLst>
      <p:ext uri="{BB962C8B-B14F-4D97-AF65-F5344CB8AC3E}">
        <p14:creationId xmlns:p14="http://schemas.microsoft.com/office/powerpoint/2010/main" val="2316193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3751279"/>
            <a:ext cx="2380952" cy="2123810"/>
          </a:xfrm>
          <a:prstGeom prst="rect">
            <a:avLst/>
          </a:prstGeom>
          <a:ln w="12700">
            <a:solidFill>
              <a:srgbClr val="21578A"/>
            </a:solidFill>
          </a:ln>
        </p:spPr>
      </p:pic>
      <p:sp>
        <p:nvSpPr>
          <p:cNvPr id="5" name="TextBox 4">
            <a:extLst>
              <a:ext uri="{FF2B5EF4-FFF2-40B4-BE49-F238E27FC236}">
                <a16:creationId xmlns:a16="http://schemas.microsoft.com/office/drawing/2014/main" id="{3019A890-63AD-469F-BCC3-0851B87C7EEC}"/>
              </a:ext>
            </a:extLst>
          </p:cNvPr>
          <p:cNvSpPr txBox="1"/>
          <p:nvPr/>
        </p:nvSpPr>
        <p:spPr>
          <a:xfrm>
            <a:off x="4871958" y="2210574"/>
            <a:ext cx="6102220" cy="1323439"/>
          </a:xfrm>
          <a:prstGeom prst="rect">
            <a:avLst/>
          </a:prstGeom>
          <a:noFill/>
        </p:spPr>
        <p:txBody>
          <a:bodyPr wrap="square" rtlCol="0">
            <a:spAutoFit/>
          </a:bodyPr>
          <a:lstStyle/>
          <a:p>
            <a:br>
              <a:rPr lang="en-US" sz="2800" dirty="0">
                <a:solidFill>
                  <a:prstClr val="black"/>
                </a:solidFill>
              </a:rPr>
            </a:br>
            <a:endParaRPr lang="en-US" sz="2800" dirty="0">
              <a:solidFill>
                <a:prstClr val="black"/>
              </a:solidFill>
            </a:endParaRPr>
          </a:p>
          <a:p>
            <a:pPr marL="342900" lvl="0" indent="-342900">
              <a:buFont typeface="Arial" panose="020B0604020202020204" pitchFamily="34" charset="0"/>
              <a:buChar cha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C3BD9A64-6DF3-4FE6-9B14-01946363449F}"/>
              </a:ext>
            </a:extLst>
          </p:cNvPr>
          <p:cNvPicPr>
            <a:picLocks noChangeAspect="1"/>
          </p:cNvPicPr>
          <p:nvPr/>
        </p:nvPicPr>
        <p:blipFill>
          <a:blip r:embed="rId4"/>
          <a:stretch>
            <a:fillRect/>
          </a:stretch>
        </p:blipFill>
        <p:spPr>
          <a:xfrm>
            <a:off x="223837" y="152400"/>
            <a:ext cx="11744325" cy="3276600"/>
          </a:xfrm>
          <a:prstGeom prst="rect">
            <a:avLst/>
          </a:prstGeom>
        </p:spPr>
      </p:pic>
      <p:sp>
        <p:nvSpPr>
          <p:cNvPr id="6" name="Rectangle: Rounded Corners 5">
            <a:extLst>
              <a:ext uri="{FF2B5EF4-FFF2-40B4-BE49-F238E27FC236}">
                <a16:creationId xmlns:a16="http://schemas.microsoft.com/office/drawing/2014/main" id="{F2DA1648-5827-437F-85B6-B767B910D6CB}"/>
              </a:ext>
            </a:extLst>
          </p:cNvPr>
          <p:cNvSpPr/>
          <p:nvPr/>
        </p:nvSpPr>
        <p:spPr>
          <a:xfrm>
            <a:off x="1455576" y="1903445"/>
            <a:ext cx="2528595" cy="30712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E02464A-3064-4E91-A47F-B3C2D744B772}"/>
              </a:ext>
            </a:extLst>
          </p:cNvPr>
          <p:cNvSpPr txBox="1"/>
          <p:nvPr/>
        </p:nvSpPr>
        <p:spPr>
          <a:xfrm>
            <a:off x="4152122" y="6288833"/>
            <a:ext cx="6606074" cy="369332"/>
          </a:xfrm>
          <a:prstGeom prst="rect">
            <a:avLst/>
          </a:prstGeom>
          <a:noFill/>
        </p:spPr>
        <p:txBody>
          <a:bodyPr wrap="square" rtlCol="0">
            <a:spAutoFit/>
          </a:bodyPr>
          <a:lstStyle/>
          <a:p>
            <a:pPr algn="ctr"/>
            <a:r>
              <a:rPr lang="en-US" b="1" dirty="0">
                <a:hlinkClick r:id="rId5"/>
              </a:rPr>
              <a:t>https://guides.law.sc.edu/CircuitRiders/LawLibraries</a:t>
            </a:r>
            <a:r>
              <a:rPr lang="en-US" b="1" dirty="0"/>
              <a:t> </a:t>
            </a:r>
            <a:endParaRPr lang="en-US" dirty="0"/>
          </a:p>
        </p:txBody>
      </p:sp>
      <p:pic>
        <p:nvPicPr>
          <p:cNvPr id="8" name="Picture 7">
            <a:extLst>
              <a:ext uri="{FF2B5EF4-FFF2-40B4-BE49-F238E27FC236}">
                <a16:creationId xmlns:a16="http://schemas.microsoft.com/office/drawing/2014/main" id="{98AB8C99-63A8-444A-B008-18CD0A5023A8}"/>
              </a:ext>
            </a:extLst>
          </p:cNvPr>
          <p:cNvPicPr>
            <a:picLocks noChangeAspect="1"/>
          </p:cNvPicPr>
          <p:nvPr/>
        </p:nvPicPr>
        <p:blipFill>
          <a:blip r:embed="rId6"/>
          <a:stretch>
            <a:fillRect/>
          </a:stretch>
        </p:blipFill>
        <p:spPr>
          <a:xfrm>
            <a:off x="3060441" y="3698219"/>
            <a:ext cx="8560358" cy="409575"/>
          </a:xfrm>
          <a:prstGeom prst="rect">
            <a:avLst/>
          </a:prstGeom>
        </p:spPr>
      </p:pic>
      <p:pic>
        <p:nvPicPr>
          <p:cNvPr id="9" name="Picture 8">
            <a:extLst>
              <a:ext uri="{FF2B5EF4-FFF2-40B4-BE49-F238E27FC236}">
                <a16:creationId xmlns:a16="http://schemas.microsoft.com/office/drawing/2014/main" id="{35A23B50-666D-40F0-88A4-9F859C842E19}"/>
              </a:ext>
            </a:extLst>
          </p:cNvPr>
          <p:cNvPicPr>
            <a:picLocks noChangeAspect="1"/>
          </p:cNvPicPr>
          <p:nvPr/>
        </p:nvPicPr>
        <p:blipFill>
          <a:blip r:embed="rId7"/>
          <a:stretch>
            <a:fillRect/>
          </a:stretch>
        </p:blipFill>
        <p:spPr>
          <a:xfrm>
            <a:off x="3060441" y="4156008"/>
            <a:ext cx="8560358" cy="457200"/>
          </a:xfrm>
          <a:prstGeom prst="rect">
            <a:avLst/>
          </a:prstGeom>
        </p:spPr>
      </p:pic>
      <p:pic>
        <p:nvPicPr>
          <p:cNvPr id="11" name="Picture 10">
            <a:extLst>
              <a:ext uri="{FF2B5EF4-FFF2-40B4-BE49-F238E27FC236}">
                <a16:creationId xmlns:a16="http://schemas.microsoft.com/office/drawing/2014/main" id="{D342BD23-4DBF-42D0-AA64-53271377DAEA}"/>
              </a:ext>
            </a:extLst>
          </p:cNvPr>
          <p:cNvPicPr>
            <a:picLocks noChangeAspect="1"/>
          </p:cNvPicPr>
          <p:nvPr/>
        </p:nvPicPr>
        <p:blipFill>
          <a:blip r:embed="rId8"/>
          <a:stretch>
            <a:fillRect/>
          </a:stretch>
        </p:blipFill>
        <p:spPr>
          <a:xfrm>
            <a:off x="3060441" y="4647425"/>
            <a:ext cx="8560358" cy="457200"/>
          </a:xfrm>
          <a:prstGeom prst="rect">
            <a:avLst/>
          </a:prstGeom>
        </p:spPr>
      </p:pic>
    </p:spTree>
    <p:extLst>
      <p:ext uri="{BB962C8B-B14F-4D97-AF65-F5344CB8AC3E}">
        <p14:creationId xmlns:p14="http://schemas.microsoft.com/office/powerpoint/2010/main" val="4062850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447780" y="112876"/>
            <a:ext cx="8086987"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THE U.S. LEGAL SYSTEM</a:t>
            </a:r>
          </a:p>
        </p:txBody>
      </p:sp>
      <p:sp>
        <p:nvSpPr>
          <p:cNvPr id="5" name="TextBox 4">
            <a:extLst>
              <a:ext uri="{FF2B5EF4-FFF2-40B4-BE49-F238E27FC236}">
                <a16:creationId xmlns:a16="http://schemas.microsoft.com/office/drawing/2014/main" id="{3019A890-63AD-469F-BCC3-0851B87C7EEC}"/>
              </a:ext>
            </a:extLst>
          </p:cNvPr>
          <p:cNvSpPr txBox="1"/>
          <p:nvPr/>
        </p:nvSpPr>
        <p:spPr>
          <a:xfrm>
            <a:off x="4012045" y="3122922"/>
            <a:ext cx="6846277"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and State</a:t>
            </a:r>
            <a:endParaRPr kumimoji="0" lang="en-US" sz="4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-3 Branches</a:t>
            </a:r>
          </a:p>
        </p:txBody>
      </p:sp>
      <p:sp>
        <p:nvSpPr>
          <p:cNvPr id="8" name="Rectangle 7">
            <a:extLst>
              <a:ext uri="{FF2B5EF4-FFF2-40B4-BE49-F238E27FC236}">
                <a16:creationId xmlns:a16="http://schemas.microsoft.com/office/drawing/2014/main" id="{F7F6F88D-4F39-42FE-A6A2-7072A0C8378D}"/>
              </a:ext>
            </a:extLst>
          </p:cNvPr>
          <p:cNvSpPr/>
          <p:nvPr/>
        </p:nvSpPr>
        <p:spPr>
          <a:xfrm>
            <a:off x="6369538" y="5657671"/>
            <a:ext cx="43688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WHY CIVICS?</a:t>
            </a:r>
          </a:p>
        </p:txBody>
      </p:sp>
      <p:pic>
        <p:nvPicPr>
          <p:cNvPr id="9" name="Picture 8">
            <a:extLst>
              <a:ext uri="{FF2B5EF4-FFF2-40B4-BE49-F238E27FC236}">
                <a16:creationId xmlns:a16="http://schemas.microsoft.com/office/drawing/2014/main" id="{3E64ED3C-2A37-4FBB-9B9A-6503A6E648D0}"/>
              </a:ext>
            </a:extLst>
          </p:cNvPr>
          <p:cNvPicPr>
            <a:picLocks noChangeAspect="1"/>
          </p:cNvPicPr>
          <p:nvPr/>
        </p:nvPicPr>
        <p:blipFill>
          <a:blip r:embed="rId3"/>
          <a:stretch>
            <a:fillRect/>
          </a:stretch>
        </p:blipFill>
        <p:spPr>
          <a:xfrm>
            <a:off x="4012045" y="991498"/>
            <a:ext cx="6800850" cy="1905000"/>
          </a:xfrm>
          <a:prstGeom prst="rect">
            <a:avLst/>
          </a:prstGeom>
        </p:spPr>
      </p:pic>
      <p:sp>
        <p:nvSpPr>
          <p:cNvPr id="10" name="Rectangle 9">
            <a:extLst>
              <a:ext uri="{FF2B5EF4-FFF2-40B4-BE49-F238E27FC236}">
                <a16:creationId xmlns:a16="http://schemas.microsoft.com/office/drawing/2014/main" id="{C41389E8-3FB4-462E-90A2-29527A26CEE8}"/>
              </a:ext>
            </a:extLst>
          </p:cNvPr>
          <p:cNvSpPr/>
          <p:nvPr/>
        </p:nvSpPr>
        <p:spPr>
          <a:xfrm>
            <a:off x="7734300" y="1076325"/>
            <a:ext cx="2370551"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B28AB4B-8F31-4ABC-A13E-00441F463E4F}"/>
              </a:ext>
            </a:extLst>
          </p:cNvPr>
          <p:cNvSpPr/>
          <p:nvPr/>
        </p:nvSpPr>
        <p:spPr>
          <a:xfrm>
            <a:off x="7791450" y="2435275"/>
            <a:ext cx="2905125"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41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OR STATE?</a:t>
            </a:r>
          </a:p>
        </p:txBody>
      </p:sp>
      <p:sp>
        <p:nvSpPr>
          <p:cNvPr id="6" name="Rectangle 5">
            <a:extLst>
              <a:ext uri="{FF2B5EF4-FFF2-40B4-BE49-F238E27FC236}">
                <a16:creationId xmlns:a16="http://schemas.microsoft.com/office/drawing/2014/main" id="{6A9F281E-A29B-44BF-9A2C-0721522D0A5A}"/>
              </a:ext>
            </a:extLst>
          </p:cNvPr>
          <p:cNvSpPr/>
          <p:nvPr/>
        </p:nvSpPr>
        <p:spPr>
          <a:xfrm>
            <a:off x="596707" y="222118"/>
            <a:ext cx="1851789" cy="286232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starting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point</a:t>
            </a:r>
          </a:p>
        </p:txBody>
      </p:sp>
      <p:pic>
        <p:nvPicPr>
          <p:cNvPr id="37" name="Picture 36">
            <a:extLst>
              <a:ext uri="{FF2B5EF4-FFF2-40B4-BE49-F238E27FC236}">
                <a16:creationId xmlns:a16="http://schemas.microsoft.com/office/drawing/2014/main" id="{7C933CF4-B172-4410-B4F5-3BED99DCC0D1}"/>
              </a:ext>
            </a:extLst>
          </p:cNvPr>
          <p:cNvPicPr>
            <a:picLocks noChangeAspect="1"/>
          </p:cNvPicPr>
          <p:nvPr/>
        </p:nvPicPr>
        <p:blipFill>
          <a:blip r:embed="rId3"/>
          <a:stretch>
            <a:fillRect/>
          </a:stretch>
        </p:blipFill>
        <p:spPr>
          <a:xfrm>
            <a:off x="2795960" y="2526909"/>
            <a:ext cx="9339163" cy="573326"/>
          </a:xfrm>
          <a:prstGeom prst="rect">
            <a:avLst/>
          </a:prstGeom>
        </p:spPr>
      </p:pic>
      <p:pic>
        <p:nvPicPr>
          <p:cNvPr id="38" name="Picture 37">
            <a:extLst>
              <a:ext uri="{FF2B5EF4-FFF2-40B4-BE49-F238E27FC236}">
                <a16:creationId xmlns:a16="http://schemas.microsoft.com/office/drawing/2014/main" id="{76CF23E9-F51B-4CB8-B31E-4D488976CA68}"/>
              </a:ext>
            </a:extLst>
          </p:cNvPr>
          <p:cNvPicPr>
            <a:picLocks noChangeAspect="1"/>
          </p:cNvPicPr>
          <p:nvPr/>
        </p:nvPicPr>
        <p:blipFill>
          <a:blip r:embed="rId4"/>
          <a:stretch>
            <a:fillRect/>
          </a:stretch>
        </p:blipFill>
        <p:spPr>
          <a:xfrm>
            <a:off x="2795960" y="3139216"/>
            <a:ext cx="9339163" cy="552879"/>
          </a:xfrm>
          <a:prstGeom prst="rect">
            <a:avLst/>
          </a:prstGeom>
        </p:spPr>
      </p:pic>
      <p:pic>
        <p:nvPicPr>
          <p:cNvPr id="39" name="Picture 38">
            <a:extLst>
              <a:ext uri="{FF2B5EF4-FFF2-40B4-BE49-F238E27FC236}">
                <a16:creationId xmlns:a16="http://schemas.microsoft.com/office/drawing/2014/main" id="{4597FBAC-B1AE-4438-90D2-9B441E4DAF15}"/>
              </a:ext>
            </a:extLst>
          </p:cNvPr>
          <p:cNvPicPr>
            <a:picLocks noChangeAspect="1"/>
          </p:cNvPicPr>
          <p:nvPr/>
        </p:nvPicPr>
        <p:blipFill>
          <a:blip r:embed="rId5"/>
          <a:stretch>
            <a:fillRect/>
          </a:stretch>
        </p:blipFill>
        <p:spPr>
          <a:xfrm>
            <a:off x="2789973" y="3733758"/>
            <a:ext cx="9339163" cy="1569846"/>
          </a:xfrm>
          <a:prstGeom prst="rect">
            <a:avLst/>
          </a:prstGeom>
        </p:spPr>
      </p:pic>
      <p:pic>
        <p:nvPicPr>
          <p:cNvPr id="40" name="Picture 39">
            <a:extLst>
              <a:ext uri="{FF2B5EF4-FFF2-40B4-BE49-F238E27FC236}">
                <a16:creationId xmlns:a16="http://schemas.microsoft.com/office/drawing/2014/main" id="{A5CD4691-5510-45F5-AFB5-288BAE2B514F}"/>
              </a:ext>
            </a:extLst>
          </p:cNvPr>
          <p:cNvPicPr>
            <a:picLocks noChangeAspect="1"/>
          </p:cNvPicPr>
          <p:nvPr/>
        </p:nvPicPr>
        <p:blipFill>
          <a:blip r:embed="rId6"/>
          <a:stretch>
            <a:fillRect/>
          </a:stretch>
        </p:blipFill>
        <p:spPr>
          <a:xfrm>
            <a:off x="2789973" y="5345267"/>
            <a:ext cx="9339163" cy="553668"/>
          </a:xfrm>
          <a:prstGeom prst="rect">
            <a:avLst/>
          </a:prstGeom>
        </p:spPr>
      </p:pic>
      <p:sp>
        <p:nvSpPr>
          <p:cNvPr id="42" name="Rectangle 41">
            <a:extLst>
              <a:ext uri="{FF2B5EF4-FFF2-40B4-BE49-F238E27FC236}">
                <a16:creationId xmlns:a16="http://schemas.microsoft.com/office/drawing/2014/main" id="{E9D72239-86F0-45A5-B0ED-CA0541988F49}"/>
              </a:ext>
            </a:extLst>
          </p:cNvPr>
          <p:cNvSpPr/>
          <p:nvPr/>
        </p:nvSpPr>
        <p:spPr>
          <a:xfrm>
            <a:off x="4883786" y="1281608"/>
            <a:ext cx="4368800" cy="92333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handout</a:t>
            </a:r>
          </a:p>
        </p:txBody>
      </p:sp>
    </p:spTree>
    <p:extLst>
      <p:ext uri="{BB962C8B-B14F-4D97-AF65-F5344CB8AC3E}">
        <p14:creationId xmlns:p14="http://schemas.microsoft.com/office/powerpoint/2010/main" val="3648443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OR STATE?</a:t>
            </a:r>
          </a:p>
        </p:txBody>
      </p:sp>
      <p:sp>
        <p:nvSpPr>
          <p:cNvPr id="11" name="Rectangle 10">
            <a:extLst>
              <a:ext uri="{FF2B5EF4-FFF2-40B4-BE49-F238E27FC236}">
                <a16:creationId xmlns:a16="http://schemas.microsoft.com/office/drawing/2014/main" id="{BC4759BD-6338-4853-B622-38D700B13A99}"/>
              </a:ext>
            </a:extLst>
          </p:cNvPr>
          <p:cNvSpPr/>
          <p:nvPr/>
        </p:nvSpPr>
        <p:spPr>
          <a:xfrm>
            <a:off x="3489569" y="4633558"/>
            <a:ext cx="8702431" cy="217559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Librarian: Let’s try some </a:t>
            </a:r>
            <a:r>
              <a:rPr kumimoji="0" lang="en-US" sz="4800" b="1" i="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South Carolina law</a:t>
            </a: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 resources.</a:t>
            </a:r>
          </a:p>
        </p:txBody>
      </p:sp>
      <p:sp>
        <p:nvSpPr>
          <p:cNvPr id="12" name="Rectangle 11">
            <a:extLst>
              <a:ext uri="{FF2B5EF4-FFF2-40B4-BE49-F238E27FC236}">
                <a16:creationId xmlns:a16="http://schemas.microsoft.com/office/drawing/2014/main" id="{AE4404C5-A0B1-4B47-80AC-41C1D1C60752}"/>
              </a:ext>
            </a:extLst>
          </p:cNvPr>
          <p:cNvSpPr/>
          <p:nvPr/>
        </p:nvSpPr>
        <p:spPr>
          <a:xfrm>
            <a:off x="3489569" y="1294416"/>
            <a:ext cx="8702431" cy="32835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Patron: I’ve been looking at </a:t>
            </a:r>
            <a:r>
              <a:rPr kumimoji="0" lang="en-US" sz="4800" b="1"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usa.gov </a:t>
            </a: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and can’t find anything about my </a:t>
            </a:r>
            <a:r>
              <a:rPr kumimoji="0" lang="en-US" sz="4800" b="1"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landlord situation</a:t>
            </a: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a:t>
            </a:r>
          </a:p>
        </p:txBody>
      </p:sp>
      <p:sp>
        <p:nvSpPr>
          <p:cNvPr id="13" name="Rectangle 12">
            <a:extLst>
              <a:ext uri="{FF2B5EF4-FFF2-40B4-BE49-F238E27FC236}">
                <a16:creationId xmlns:a16="http://schemas.microsoft.com/office/drawing/2014/main" id="{06D08A7D-2C9E-4BE9-89AD-6C595F799666}"/>
              </a:ext>
            </a:extLst>
          </p:cNvPr>
          <p:cNvSpPr/>
          <p:nvPr/>
        </p:nvSpPr>
        <p:spPr>
          <a:xfrm>
            <a:off x="596707" y="222118"/>
            <a:ext cx="1851789" cy="286232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starting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point</a:t>
            </a:r>
          </a:p>
        </p:txBody>
      </p:sp>
    </p:spTree>
    <p:extLst>
      <p:ext uri="{BB962C8B-B14F-4D97-AF65-F5344CB8AC3E}">
        <p14:creationId xmlns:p14="http://schemas.microsoft.com/office/powerpoint/2010/main" val="314485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SOURCES OF LAW</a:t>
            </a:r>
          </a:p>
        </p:txBody>
      </p:sp>
      <p:sp>
        <p:nvSpPr>
          <p:cNvPr id="6" name="Rectangle 5">
            <a:extLst>
              <a:ext uri="{FF2B5EF4-FFF2-40B4-BE49-F238E27FC236}">
                <a16:creationId xmlns:a16="http://schemas.microsoft.com/office/drawing/2014/main" id="{6A9F281E-A29B-44BF-9A2C-0721522D0A5A}"/>
              </a:ext>
            </a:extLst>
          </p:cNvPr>
          <p:cNvSpPr/>
          <p:nvPr/>
        </p:nvSpPr>
        <p:spPr>
          <a:xfrm>
            <a:off x="596709" y="222118"/>
            <a:ext cx="1851789" cy="1754326"/>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7" name="Picture 6">
            <a:extLst>
              <a:ext uri="{FF2B5EF4-FFF2-40B4-BE49-F238E27FC236}">
                <a16:creationId xmlns:a16="http://schemas.microsoft.com/office/drawing/2014/main" id="{B02D5C37-5EEF-4A2A-B883-67B2EE57853E}"/>
              </a:ext>
            </a:extLst>
          </p:cNvPr>
          <p:cNvPicPr>
            <a:picLocks noChangeAspect="1"/>
          </p:cNvPicPr>
          <p:nvPr/>
        </p:nvPicPr>
        <p:blipFill>
          <a:blip r:embed="rId3"/>
          <a:stretch>
            <a:fillRect/>
          </a:stretch>
        </p:blipFill>
        <p:spPr>
          <a:xfrm>
            <a:off x="3705225" y="1514475"/>
            <a:ext cx="7124700" cy="1914525"/>
          </a:xfrm>
          <a:prstGeom prst="rect">
            <a:avLst/>
          </a:prstGeom>
        </p:spPr>
      </p:pic>
      <p:sp>
        <p:nvSpPr>
          <p:cNvPr id="17" name="Rectangle 16">
            <a:extLst>
              <a:ext uri="{FF2B5EF4-FFF2-40B4-BE49-F238E27FC236}">
                <a16:creationId xmlns:a16="http://schemas.microsoft.com/office/drawing/2014/main" id="{88158E5C-9CB0-45A1-9912-332768152CDA}"/>
              </a:ext>
            </a:extLst>
          </p:cNvPr>
          <p:cNvSpPr/>
          <p:nvPr/>
        </p:nvSpPr>
        <p:spPr>
          <a:xfrm>
            <a:off x="7448550" y="1600200"/>
            <a:ext cx="2370551"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2C6F11AF-B014-4C62-A9BF-36FC602BBF58}"/>
              </a:ext>
            </a:extLst>
          </p:cNvPr>
          <p:cNvSpPr/>
          <p:nvPr/>
        </p:nvSpPr>
        <p:spPr>
          <a:xfrm>
            <a:off x="7496175" y="1976444"/>
            <a:ext cx="2895599"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06676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C1AC9539-B0B4-47BC-9C15-5E2DB400CF23}"/>
              </a:ext>
            </a:extLst>
          </p:cNvPr>
          <p:cNvPicPr>
            <a:picLocks noChangeAspect="1"/>
          </p:cNvPicPr>
          <p:nvPr/>
        </p:nvPicPr>
        <p:blipFill>
          <a:blip r:embed="rId4"/>
          <a:stretch>
            <a:fillRect/>
          </a:stretch>
        </p:blipFill>
        <p:spPr>
          <a:xfrm>
            <a:off x="-68074" y="0"/>
            <a:ext cx="5442155" cy="6858000"/>
          </a:xfrm>
          <a:prstGeom prst="rect">
            <a:avLst/>
          </a:prstGeom>
        </p:spPr>
      </p:pic>
      <p:sp>
        <p:nvSpPr>
          <p:cNvPr id="3" name="Content Placeholder 2">
            <a:extLst>
              <a:ext uri="{FF2B5EF4-FFF2-40B4-BE49-F238E27FC236}">
                <a16:creationId xmlns:a16="http://schemas.microsoft.com/office/drawing/2014/main" id="{70C59ADD-D3DC-4E88-BCCF-F4E95B83F639}"/>
              </a:ext>
            </a:extLst>
          </p:cNvPr>
          <p:cNvSpPr txBox="1">
            <a:spLocks/>
          </p:cNvSpPr>
          <p:nvPr/>
        </p:nvSpPr>
        <p:spPr>
          <a:xfrm>
            <a:off x="5626359" y="65315"/>
            <a:ext cx="6565640" cy="656875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rgbClr val="000000"/>
              </a:solidFill>
              <a:latin typeface="Merriweather"/>
            </a:endParaRPr>
          </a:p>
          <a:p>
            <a:r>
              <a:rPr lang="en-US" b="1" dirty="0">
                <a:solidFill>
                  <a:schemeClr val="accent1"/>
                </a:solidFill>
                <a:latin typeface="Merriweather"/>
              </a:rPr>
              <a:t>Unmet Civil Legal Needs</a:t>
            </a:r>
          </a:p>
          <a:p>
            <a:pPr lvl="1"/>
            <a:r>
              <a:rPr lang="en-US" dirty="0">
                <a:solidFill>
                  <a:srgbClr val="000000"/>
                </a:solidFill>
                <a:highlight>
                  <a:srgbClr val="FFFF00"/>
                </a:highlight>
                <a:latin typeface="Merriweather"/>
              </a:rPr>
              <a:t>Eighty-six percent </a:t>
            </a:r>
            <a:r>
              <a:rPr lang="en-US" dirty="0">
                <a:solidFill>
                  <a:srgbClr val="000000"/>
                </a:solidFill>
                <a:latin typeface="Merriweather"/>
              </a:rPr>
              <a:t>of civil legal needs faced by </a:t>
            </a:r>
            <a:r>
              <a:rPr lang="en-US" dirty="0">
                <a:solidFill>
                  <a:srgbClr val="000000"/>
                </a:solidFill>
                <a:highlight>
                  <a:srgbClr val="FFFF00"/>
                </a:highlight>
                <a:latin typeface="Merriweather"/>
              </a:rPr>
              <a:t>low income Americans</a:t>
            </a:r>
            <a:r>
              <a:rPr lang="en-US" dirty="0">
                <a:solidFill>
                  <a:srgbClr val="000000"/>
                </a:solidFill>
                <a:latin typeface="Merriweather"/>
              </a:rPr>
              <a:t> receive inadequate or no legal help in a given year.</a:t>
            </a:r>
          </a:p>
          <a:p>
            <a:r>
              <a:rPr lang="en-US" b="1" dirty="0">
                <a:solidFill>
                  <a:schemeClr val="accent1"/>
                </a:solidFill>
                <a:latin typeface="Merriweather"/>
              </a:rPr>
              <a:t>Low-Income Americans</a:t>
            </a:r>
          </a:p>
          <a:p>
            <a:pPr lvl="1"/>
            <a:r>
              <a:rPr lang="en-US" dirty="0"/>
              <a:t>A family income below 125% of the Federal Poverty Level (FPL) corresponds </a:t>
            </a:r>
            <a:r>
              <a:rPr lang="en-US" dirty="0">
                <a:highlight>
                  <a:srgbClr val="FFFF00"/>
                </a:highlight>
              </a:rPr>
              <a:t>to $30,750 per year or less for a family of four</a:t>
            </a:r>
            <a:r>
              <a:rPr lang="en-US" dirty="0"/>
              <a:t>. </a:t>
            </a:r>
          </a:p>
          <a:p>
            <a:pPr lvl="1"/>
            <a:r>
              <a:rPr lang="en-US" dirty="0"/>
              <a:t>Based on recent estimates from the Census Bureau, nearly </a:t>
            </a:r>
            <a:r>
              <a:rPr lang="en-US" dirty="0">
                <a:highlight>
                  <a:srgbClr val="FFFF00"/>
                </a:highlight>
              </a:rPr>
              <a:t>one in five Americans </a:t>
            </a:r>
            <a:r>
              <a:rPr lang="en-US" dirty="0"/>
              <a:t>(19%) have family incomes below 125% of FPL. </a:t>
            </a:r>
          </a:p>
          <a:p>
            <a:pPr lvl="1"/>
            <a:r>
              <a:rPr lang="en-US" dirty="0"/>
              <a:t>This comes to about </a:t>
            </a:r>
            <a:r>
              <a:rPr lang="en-US" dirty="0">
                <a:highlight>
                  <a:srgbClr val="FFFF00"/>
                </a:highlight>
              </a:rPr>
              <a:t>60 million people</a:t>
            </a:r>
            <a:r>
              <a:rPr lang="en-US" dirty="0"/>
              <a:t>, including approximately 19 million children (0-17 years), 35 million adults aged 18-64 years old, and 6.4 million seniors (65+ years).</a:t>
            </a:r>
          </a:p>
          <a:p>
            <a:r>
              <a:rPr lang="en-US" dirty="0"/>
              <a:t>2017 Justice Gap Report by LSC:  </a:t>
            </a:r>
            <a:r>
              <a:rPr lang="en-US" dirty="0">
                <a:hlinkClick r:id="rId3"/>
              </a:rPr>
              <a:t>https://www.lsc.gov/media-center/publications/2017-justice-gap-report</a:t>
            </a:r>
            <a:r>
              <a:rPr lang="en-US" dirty="0"/>
              <a:t> </a:t>
            </a:r>
          </a:p>
          <a:p>
            <a:pPr lvl="1"/>
            <a:endParaRPr lang="en-US" dirty="0"/>
          </a:p>
          <a:p>
            <a:pPr lvl="1"/>
            <a:endParaRPr lang="en-US" dirty="0"/>
          </a:p>
          <a:p>
            <a:endParaRPr lang="en-US" dirty="0">
              <a:solidFill>
                <a:srgbClr val="000000"/>
              </a:solidFill>
              <a:latin typeface="Merriweather"/>
            </a:endParaRPr>
          </a:p>
          <a:p>
            <a:pPr lvl="1"/>
            <a:endParaRPr lang="en-US" dirty="0">
              <a:solidFill>
                <a:srgbClr val="000000"/>
              </a:solidFill>
              <a:latin typeface="Merriweather"/>
            </a:endParaRPr>
          </a:p>
          <a:p>
            <a:endParaRPr lang="en-US" dirty="0">
              <a:solidFill>
                <a:srgbClr val="000000"/>
              </a:solidFill>
              <a:latin typeface="Merriweather"/>
            </a:endParaRPr>
          </a:p>
          <a:p>
            <a:endParaRPr lang="en-US" dirty="0"/>
          </a:p>
        </p:txBody>
      </p:sp>
    </p:spTree>
    <p:extLst>
      <p:ext uri="{BB962C8B-B14F-4D97-AF65-F5344CB8AC3E}">
        <p14:creationId xmlns:p14="http://schemas.microsoft.com/office/powerpoint/2010/main" val="3041422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SOURCES OF LAW</a:t>
            </a:r>
          </a:p>
        </p:txBody>
      </p:sp>
      <p:sp>
        <p:nvSpPr>
          <p:cNvPr id="6" name="Rectangle 5">
            <a:extLst>
              <a:ext uri="{FF2B5EF4-FFF2-40B4-BE49-F238E27FC236}">
                <a16:creationId xmlns:a16="http://schemas.microsoft.com/office/drawing/2014/main" id="{6A9F281E-A29B-44BF-9A2C-0721522D0A5A}"/>
              </a:ext>
            </a:extLst>
          </p:cNvPr>
          <p:cNvSpPr/>
          <p:nvPr/>
        </p:nvSpPr>
        <p:spPr>
          <a:xfrm>
            <a:off x="579621" y="222118"/>
            <a:ext cx="1885965" cy="286232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where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look next</a:t>
            </a:r>
          </a:p>
        </p:txBody>
      </p:sp>
      <p:sp>
        <p:nvSpPr>
          <p:cNvPr id="8" name="Rectangle 7">
            <a:extLst>
              <a:ext uri="{FF2B5EF4-FFF2-40B4-BE49-F238E27FC236}">
                <a16:creationId xmlns:a16="http://schemas.microsoft.com/office/drawing/2014/main" id="{D0E61B42-4AF8-4348-A0F0-A78B5094FD3B}"/>
              </a:ext>
            </a:extLst>
          </p:cNvPr>
          <p:cNvSpPr/>
          <p:nvPr/>
        </p:nvSpPr>
        <p:spPr>
          <a:xfrm>
            <a:off x="2610338" y="2227785"/>
            <a:ext cx="4459845" cy="4391587"/>
          </a:xfrm>
          <a:prstGeom prst="rect">
            <a:avLst/>
          </a:prstGeom>
        </p:spPr>
        <p:txBody>
          <a:bodyPr wrap="square">
            <a:spAutoFit/>
          </a:bodyPr>
          <a:lstStyle/>
          <a:p>
            <a:pPr marL="857250" marR="0" lvl="0" indent="-8572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constitutions</a:t>
            </a:r>
          </a:p>
          <a:p>
            <a:pPr marL="857250" marR="0" lvl="0" indent="-8572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statutes</a:t>
            </a:r>
          </a:p>
          <a:p>
            <a:pPr marL="857250" marR="0" lvl="0" indent="-8572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regulations</a:t>
            </a:r>
          </a:p>
          <a:p>
            <a:pPr marL="857250" marR="0" lvl="0" indent="-8572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case law</a:t>
            </a:r>
          </a:p>
        </p:txBody>
      </p:sp>
      <p:sp>
        <p:nvSpPr>
          <p:cNvPr id="9" name="Rectangle 8">
            <a:extLst>
              <a:ext uri="{FF2B5EF4-FFF2-40B4-BE49-F238E27FC236}">
                <a16:creationId xmlns:a16="http://schemas.microsoft.com/office/drawing/2014/main" id="{950EBD18-82BF-477D-B700-F0EFC24DAEB8}"/>
              </a:ext>
            </a:extLst>
          </p:cNvPr>
          <p:cNvSpPr/>
          <p:nvPr/>
        </p:nvSpPr>
        <p:spPr>
          <a:xfrm>
            <a:off x="3464653" y="2524369"/>
            <a:ext cx="3498855" cy="765908"/>
          </a:xfrm>
          <a:prstGeom prst="rect">
            <a:avLst/>
          </a:prstGeom>
          <a:noFill/>
          <a:ln w="76200">
            <a:solidFill>
              <a:srgbClr val="21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9A484AC-FA4E-4385-A616-9E05AF34F90F}"/>
              </a:ext>
            </a:extLst>
          </p:cNvPr>
          <p:cNvSpPr/>
          <p:nvPr/>
        </p:nvSpPr>
        <p:spPr>
          <a:xfrm>
            <a:off x="8157322" y="2227784"/>
            <a:ext cx="4034678" cy="439158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Federal &amp; State</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Legislative</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Executive</a:t>
            </a:r>
          </a:p>
          <a:p>
            <a:pPr marL="342900" marR="0" lvl="0" indent="-342900" algn="l" defTabSz="914400" rtl="0" eaLnBrk="1" fontAlgn="auto" latinLnBrk="0" hangingPunct="1">
              <a:lnSpc>
                <a:spcPct val="150000"/>
              </a:lnSpc>
              <a:spcBef>
                <a:spcPts val="0"/>
              </a:spcBef>
              <a:spcAft>
                <a:spcPts val="0"/>
              </a:spcAft>
              <a:buClrTx/>
              <a:buSzTx/>
              <a:buFontTx/>
              <a:buChar char="-"/>
              <a:tabLst/>
              <a:defRPr/>
            </a:pP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Judicial</a:t>
            </a:r>
          </a:p>
        </p:txBody>
      </p:sp>
      <p:sp>
        <p:nvSpPr>
          <p:cNvPr id="20" name="Arrow: Curved Down 19">
            <a:extLst>
              <a:ext uri="{FF2B5EF4-FFF2-40B4-BE49-F238E27FC236}">
                <a16:creationId xmlns:a16="http://schemas.microsoft.com/office/drawing/2014/main" id="{167E8B4A-E183-4547-A883-1BA9D13F310B}"/>
              </a:ext>
            </a:extLst>
          </p:cNvPr>
          <p:cNvSpPr/>
          <p:nvPr/>
        </p:nvSpPr>
        <p:spPr>
          <a:xfrm>
            <a:off x="5040923" y="1633238"/>
            <a:ext cx="5574835" cy="859869"/>
          </a:xfrm>
          <a:prstGeom prst="curvedDownArrow">
            <a:avLst>
              <a:gd name="adj1" fmla="val 50000"/>
              <a:gd name="adj2" fmla="val 130310"/>
              <a:gd name="adj3" fmla="val 25000"/>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ArchUp">
              <a:avLst>
                <a:gd name="adj" fmla="val 6953018"/>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authorize</a:t>
            </a:r>
          </a:p>
        </p:txBody>
      </p:sp>
      <p:sp>
        <p:nvSpPr>
          <p:cNvPr id="25" name="Arrow: Left 24">
            <a:extLst>
              <a:ext uri="{FF2B5EF4-FFF2-40B4-BE49-F238E27FC236}">
                <a16:creationId xmlns:a16="http://schemas.microsoft.com/office/drawing/2014/main" id="{F4BA2B6F-36F8-4FE2-AC18-244AB9D98643}"/>
              </a:ext>
            </a:extLst>
          </p:cNvPr>
          <p:cNvSpPr/>
          <p:nvPr/>
        </p:nvSpPr>
        <p:spPr>
          <a:xfrm>
            <a:off x="5580184" y="3492419"/>
            <a:ext cx="2907324" cy="984738"/>
          </a:xfrm>
          <a:prstGeom prst="leftArrow">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 enact </a:t>
            </a:r>
            <a:r>
              <a:rPr kumimoji="0" lang="en-US" sz="1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a:t>
            </a:r>
            <a:r>
              <a:rPr kumimoji="0" lang="en-US" sz="24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 </a:t>
            </a:r>
            <a:endParaRPr kumimoji="0" lang="en-US" sz="18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endParaRPr>
          </a:p>
        </p:txBody>
      </p:sp>
      <p:sp>
        <p:nvSpPr>
          <p:cNvPr id="33" name="Freeform: Shape 32">
            <a:extLst>
              <a:ext uri="{FF2B5EF4-FFF2-40B4-BE49-F238E27FC236}">
                <a16:creationId xmlns:a16="http://schemas.microsoft.com/office/drawing/2014/main" id="{29669E6A-244B-4DEB-90F4-D127E0165A57}"/>
              </a:ext>
            </a:extLst>
          </p:cNvPr>
          <p:cNvSpPr/>
          <p:nvPr/>
        </p:nvSpPr>
        <p:spPr>
          <a:xfrm>
            <a:off x="4579815" y="4306277"/>
            <a:ext cx="4001607" cy="859869"/>
          </a:xfrm>
          <a:custGeom>
            <a:avLst/>
            <a:gdLst>
              <a:gd name="connsiteX0" fmla="*/ 0 w 4001607"/>
              <a:gd name="connsiteY0" fmla="*/ 0 h 844895"/>
              <a:gd name="connsiteX1" fmla="*/ 3954585 w 4001607"/>
              <a:gd name="connsiteY1" fmla="*/ 734646 h 844895"/>
              <a:gd name="connsiteX2" fmla="*/ 1820985 w 4001607"/>
              <a:gd name="connsiteY2" fmla="*/ 828431 h 844895"/>
            </a:gdLst>
            <a:ahLst/>
            <a:cxnLst>
              <a:cxn ang="0">
                <a:pos x="connsiteX0" y="connsiteY0"/>
              </a:cxn>
              <a:cxn ang="0">
                <a:pos x="connsiteX1" y="connsiteY1"/>
              </a:cxn>
              <a:cxn ang="0">
                <a:pos x="connsiteX2" y="connsiteY2"/>
              </a:cxn>
            </a:cxnLst>
            <a:rect l="l" t="t" r="r" b="b"/>
            <a:pathLst>
              <a:path w="4001607" h="844895">
                <a:moveTo>
                  <a:pt x="0" y="0"/>
                </a:moveTo>
                <a:cubicBezTo>
                  <a:pt x="1825544" y="298287"/>
                  <a:pt x="3651088" y="596574"/>
                  <a:pt x="3954585" y="734646"/>
                </a:cubicBezTo>
                <a:cubicBezTo>
                  <a:pt x="4258082" y="872718"/>
                  <a:pt x="3039533" y="850574"/>
                  <a:pt x="1820985" y="828431"/>
                </a:cubicBezTo>
              </a:path>
            </a:pathLst>
          </a:custGeom>
          <a:noFill/>
          <a:ln w="60325">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DB2C1B15-D14F-49B4-9332-1A12A9A59A9E}"/>
              </a:ext>
            </a:extLst>
          </p:cNvPr>
          <p:cNvSpPr/>
          <p:nvPr/>
        </p:nvSpPr>
        <p:spPr>
          <a:xfrm>
            <a:off x="4579815" y="4223645"/>
            <a:ext cx="4034678" cy="2044294"/>
          </a:xfrm>
          <a:custGeom>
            <a:avLst/>
            <a:gdLst>
              <a:gd name="connsiteX0" fmla="*/ 0 w 4026274"/>
              <a:gd name="connsiteY0" fmla="*/ 0 h 2084095"/>
              <a:gd name="connsiteX1" fmla="*/ 4017108 w 4026274"/>
              <a:gd name="connsiteY1" fmla="*/ 1906954 h 2084095"/>
              <a:gd name="connsiteX2" fmla="*/ 1180123 w 4026274"/>
              <a:gd name="connsiteY2" fmla="*/ 2000739 h 2084095"/>
              <a:gd name="connsiteX3" fmla="*/ 1180123 w 4026274"/>
              <a:gd name="connsiteY3" fmla="*/ 2000739 h 2084095"/>
            </a:gdLst>
            <a:ahLst/>
            <a:cxnLst>
              <a:cxn ang="0">
                <a:pos x="connsiteX0" y="connsiteY0"/>
              </a:cxn>
              <a:cxn ang="0">
                <a:pos x="connsiteX1" y="connsiteY1"/>
              </a:cxn>
              <a:cxn ang="0">
                <a:pos x="connsiteX2" y="connsiteY2"/>
              </a:cxn>
              <a:cxn ang="0">
                <a:pos x="connsiteX3" y="connsiteY3"/>
              </a:cxn>
            </a:cxnLst>
            <a:rect l="l" t="t" r="r" b="b"/>
            <a:pathLst>
              <a:path w="4026274" h="2084095">
                <a:moveTo>
                  <a:pt x="0" y="0"/>
                </a:moveTo>
                <a:cubicBezTo>
                  <a:pt x="1910210" y="786749"/>
                  <a:pt x="3820421" y="1573498"/>
                  <a:pt x="4017108" y="1906954"/>
                </a:cubicBezTo>
                <a:cubicBezTo>
                  <a:pt x="4213795" y="2240410"/>
                  <a:pt x="1180123" y="2000739"/>
                  <a:pt x="1180123" y="2000739"/>
                </a:cubicBezTo>
                <a:lnTo>
                  <a:pt x="1180123" y="2000739"/>
                </a:lnTo>
              </a:path>
            </a:pathLst>
          </a:custGeom>
          <a:noFill/>
          <a:ln w="57150">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45B89749-33B5-431F-9389-AA0A5CE4E8CA}"/>
              </a:ext>
            </a:extLst>
          </p:cNvPr>
          <p:cNvSpPr txBox="1"/>
          <p:nvPr/>
        </p:nvSpPr>
        <p:spPr>
          <a:xfrm>
            <a:off x="6600607" y="4955457"/>
            <a:ext cx="1792690" cy="53860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implement</a:t>
            </a:r>
            <a:r>
              <a:rPr kumimoji="0" lang="en-US" sz="20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a:t>
            </a:r>
          </a:p>
        </p:txBody>
      </p:sp>
      <p:sp>
        <p:nvSpPr>
          <p:cNvPr id="34" name="TextBox 33">
            <a:extLst>
              <a:ext uri="{FF2B5EF4-FFF2-40B4-BE49-F238E27FC236}">
                <a16:creationId xmlns:a16="http://schemas.microsoft.com/office/drawing/2014/main" id="{57727AA2-A5AC-42F0-B898-4235141A70D1}"/>
              </a:ext>
            </a:extLst>
          </p:cNvPr>
          <p:cNvSpPr txBox="1"/>
          <p:nvPr/>
        </p:nvSpPr>
        <p:spPr>
          <a:xfrm>
            <a:off x="6619106" y="5998501"/>
            <a:ext cx="1624902"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interpret</a:t>
            </a:r>
            <a:r>
              <a:rPr kumimoji="0" lang="en-US" sz="20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 </a:t>
            </a:r>
            <a:r>
              <a:rPr kumimoji="0" lang="en-US" sz="100" b="1" i="1" u="none" strike="noStrike" kern="1200" cap="none" spc="0" normalizeH="0" baseline="0" noProof="0" dirty="0">
                <a:ln>
                  <a:noFill/>
                </a:ln>
                <a:solidFill>
                  <a:srgbClr val="21578A"/>
                </a:solidFill>
                <a:effectLst/>
                <a:highlight>
                  <a:srgbClr val="FFFF00"/>
                </a:highligh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39685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20" grpId="0" animBg="1"/>
      <p:bldP spid="25" grpId="0" animBg="1"/>
      <p:bldP spid="33" grpId="0" animBg="1"/>
      <p:bldP spid="36" grpId="0" animBg="1"/>
      <p:bldP spid="32" grpId="0"/>
      <p:bldP spid="3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SOURCES OF LAW</a:t>
            </a:r>
          </a:p>
        </p:txBody>
      </p:sp>
      <p:sp>
        <p:nvSpPr>
          <p:cNvPr id="8" name="Rectangle 7">
            <a:extLst>
              <a:ext uri="{FF2B5EF4-FFF2-40B4-BE49-F238E27FC236}">
                <a16:creationId xmlns:a16="http://schemas.microsoft.com/office/drawing/2014/main" id="{D0E61B42-4AF8-4348-A0F0-A78B5094FD3B}"/>
              </a:ext>
            </a:extLst>
          </p:cNvPr>
          <p:cNvSpPr/>
          <p:nvPr/>
        </p:nvSpPr>
        <p:spPr>
          <a:xfrm>
            <a:off x="3489569" y="3480322"/>
            <a:ext cx="9159631" cy="3283591"/>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Librarian: Have you looked for </a:t>
            </a:r>
            <a:r>
              <a:rPr kumimoji="0" lang="en-US" sz="4800" b="1" i="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regulations implementing </a:t>
            </a: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it, </a:t>
            </a:r>
            <a:b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b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or </a:t>
            </a:r>
            <a:r>
              <a:rPr kumimoji="0" lang="en-US" sz="4800" b="1" i="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case law interpreting </a:t>
            </a:r>
            <a:r>
              <a:rPr kumimoji="0" lang="en-US" sz="48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it?</a:t>
            </a:r>
          </a:p>
        </p:txBody>
      </p:sp>
      <p:sp>
        <p:nvSpPr>
          <p:cNvPr id="15" name="Rectangle 14">
            <a:extLst>
              <a:ext uri="{FF2B5EF4-FFF2-40B4-BE49-F238E27FC236}">
                <a16:creationId xmlns:a16="http://schemas.microsoft.com/office/drawing/2014/main" id="{E20AB8CA-0E37-4BB0-9D24-B76B374A3774}"/>
              </a:ext>
            </a:extLst>
          </p:cNvPr>
          <p:cNvSpPr/>
          <p:nvPr/>
        </p:nvSpPr>
        <p:spPr>
          <a:xfrm>
            <a:off x="3489569" y="1294416"/>
            <a:ext cx="9159631" cy="217559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8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Patron: I don’t understand this statute. What does it mean?</a:t>
            </a:r>
          </a:p>
        </p:txBody>
      </p:sp>
      <p:sp>
        <p:nvSpPr>
          <p:cNvPr id="16" name="Rectangle 15">
            <a:extLst>
              <a:ext uri="{FF2B5EF4-FFF2-40B4-BE49-F238E27FC236}">
                <a16:creationId xmlns:a16="http://schemas.microsoft.com/office/drawing/2014/main" id="{5C50C2ED-1D62-4871-A702-2CE614B0F2CC}"/>
              </a:ext>
            </a:extLst>
          </p:cNvPr>
          <p:cNvSpPr/>
          <p:nvPr/>
        </p:nvSpPr>
        <p:spPr>
          <a:xfrm>
            <a:off x="579621" y="222118"/>
            <a:ext cx="1885965" cy="2862322"/>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where to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look next</a:t>
            </a:r>
          </a:p>
        </p:txBody>
      </p:sp>
    </p:spTree>
    <p:extLst>
      <p:ext uri="{BB962C8B-B14F-4D97-AF65-F5344CB8AC3E}">
        <p14:creationId xmlns:p14="http://schemas.microsoft.com/office/powerpoint/2010/main" val="3093941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WEIGHT OF AUTHORITY</a:t>
            </a:r>
          </a:p>
        </p:txBody>
      </p:sp>
      <p:sp>
        <p:nvSpPr>
          <p:cNvPr id="6" name="Rectangle 5">
            <a:extLst>
              <a:ext uri="{FF2B5EF4-FFF2-40B4-BE49-F238E27FC236}">
                <a16:creationId xmlns:a16="http://schemas.microsoft.com/office/drawing/2014/main" id="{6A9F281E-A29B-44BF-9A2C-0721522D0A5A}"/>
              </a:ext>
            </a:extLst>
          </p:cNvPr>
          <p:cNvSpPr/>
          <p:nvPr/>
        </p:nvSpPr>
        <p:spPr>
          <a:xfrm>
            <a:off x="596709" y="222118"/>
            <a:ext cx="1851789" cy="1200329"/>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p:txBody>
      </p:sp>
      <p:pic>
        <p:nvPicPr>
          <p:cNvPr id="5" name="Picture 4">
            <a:extLst>
              <a:ext uri="{FF2B5EF4-FFF2-40B4-BE49-F238E27FC236}">
                <a16:creationId xmlns:a16="http://schemas.microsoft.com/office/drawing/2014/main" id="{7C4E7659-4ACE-414F-9EC2-3245943CDC41}"/>
              </a:ext>
            </a:extLst>
          </p:cNvPr>
          <p:cNvPicPr>
            <a:picLocks noChangeAspect="1"/>
          </p:cNvPicPr>
          <p:nvPr/>
        </p:nvPicPr>
        <p:blipFill>
          <a:blip r:embed="rId3"/>
          <a:stretch>
            <a:fillRect/>
          </a:stretch>
        </p:blipFill>
        <p:spPr>
          <a:xfrm>
            <a:off x="3667125" y="1422447"/>
            <a:ext cx="7143750" cy="1943100"/>
          </a:xfrm>
          <a:prstGeom prst="rect">
            <a:avLst/>
          </a:prstGeom>
        </p:spPr>
      </p:pic>
      <p:sp>
        <p:nvSpPr>
          <p:cNvPr id="11" name="Rectangle 10">
            <a:extLst>
              <a:ext uri="{FF2B5EF4-FFF2-40B4-BE49-F238E27FC236}">
                <a16:creationId xmlns:a16="http://schemas.microsoft.com/office/drawing/2014/main" id="{416B81F7-914B-4B7E-944E-E963EB0800CB}"/>
              </a:ext>
            </a:extLst>
          </p:cNvPr>
          <p:cNvSpPr/>
          <p:nvPr/>
        </p:nvSpPr>
        <p:spPr>
          <a:xfrm>
            <a:off x="7391400" y="1495425"/>
            <a:ext cx="2370551"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15348B0B-8001-44FE-98AB-361935F6F5B6}"/>
              </a:ext>
            </a:extLst>
          </p:cNvPr>
          <p:cNvSpPr/>
          <p:nvPr/>
        </p:nvSpPr>
        <p:spPr>
          <a:xfrm>
            <a:off x="7437630" y="2206675"/>
            <a:ext cx="290652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8821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WEIGHT OF AUTHORITY</a:t>
            </a:r>
          </a:p>
        </p:txBody>
      </p:sp>
      <p:sp>
        <p:nvSpPr>
          <p:cNvPr id="6" name="Rectangle 5">
            <a:extLst>
              <a:ext uri="{FF2B5EF4-FFF2-40B4-BE49-F238E27FC236}">
                <a16:creationId xmlns:a16="http://schemas.microsoft.com/office/drawing/2014/main" id="{6A9F281E-A29B-44BF-9A2C-0721522D0A5A}"/>
              </a:ext>
            </a:extLst>
          </p:cNvPr>
          <p:cNvSpPr/>
          <p:nvPr/>
        </p:nvSpPr>
        <p:spPr>
          <a:xfrm>
            <a:off x="492001" y="222118"/>
            <a:ext cx="2061205" cy="34163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which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resources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to suggest</a:t>
            </a:r>
          </a:p>
        </p:txBody>
      </p:sp>
      <p:sp>
        <p:nvSpPr>
          <p:cNvPr id="9" name="Rectangle 8">
            <a:extLst>
              <a:ext uri="{FF2B5EF4-FFF2-40B4-BE49-F238E27FC236}">
                <a16:creationId xmlns:a16="http://schemas.microsoft.com/office/drawing/2014/main" id="{31F01889-44EF-4F18-B230-C6528B14E8A0}"/>
              </a:ext>
            </a:extLst>
          </p:cNvPr>
          <p:cNvSpPr/>
          <p:nvPr/>
        </p:nvSpPr>
        <p:spPr>
          <a:xfrm>
            <a:off x="3388064" y="1422447"/>
            <a:ext cx="8717967" cy="20020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Patron: I’m curious / doing academic research / seeking general info …</a:t>
            </a:r>
          </a:p>
        </p:txBody>
      </p:sp>
      <p:sp>
        <p:nvSpPr>
          <p:cNvPr id="10" name="Rectangle 9">
            <a:extLst>
              <a:ext uri="{FF2B5EF4-FFF2-40B4-BE49-F238E27FC236}">
                <a16:creationId xmlns:a16="http://schemas.microsoft.com/office/drawing/2014/main" id="{35F1DC11-3330-4A6C-BBCD-81ED188B3AA2}"/>
              </a:ext>
            </a:extLst>
          </p:cNvPr>
          <p:cNvSpPr/>
          <p:nvPr/>
        </p:nvSpPr>
        <p:spPr>
          <a:xfrm>
            <a:off x="3388064" y="3663607"/>
            <a:ext cx="8717967" cy="30176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Librarian: </a:t>
            </a:r>
            <a:r>
              <a:rPr kumimoji="0" lang="en-US" sz="4400" b="0" i="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feels free to suggest any legal resource, regardless of </a:t>
            </a:r>
            <a:r>
              <a:rPr kumimoji="0" lang="en-US" sz="4400" b="1" i="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weight of authority</a:t>
            </a:r>
            <a:r>
              <a:rPr kumimoji="0" lang="en-US" sz="44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 . . . </a:t>
            </a:r>
          </a:p>
        </p:txBody>
      </p:sp>
    </p:spTree>
    <p:extLst>
      <p:ext uri="{BB962C8B-B14F-4D97-AF65-F5344CB8AC3E}">
        <p14:creationId xmlns:p14="http://schemas.microsoft.com/office/powerpoint/2010/main" val="1042874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WEIGHT OF AUTHORITY</a:t>
            </a:r>
          </a:p>
        </p:txBody>
      </p:sp>
      <p:sp>
        <p:nvSpPr>
          <p:cNvPr id="9" name="Rectangle 8">
            <a:extLst>
              <a:ext uri="{FF2B5EF4-FFF2-40B4-BE49-F238E27FC236}">
                <a16:creationId xmlns:a16="http://schemas.microsoft.com/office/drawing/2014/main" id="{31F01889-44EF-4F18-B230-C6528B14E8A0}"/>
              </a:ext>
            </a:extLst>
          </p:cNvPr>
          <p:cNvSpPr/>
          <p:nvPr/>
        </p:nvSpPr>
        <p:spPr>
          <a:xfrm>
            <a:off x="3388064" y="1422447"/>
            <a:ext cx="9006152" cy="2002023"/>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Patron: I need to make my case in court and don’t qualify for legal aid.</a:t>
            </a:r>
          </a:p>
        </p:txBody>
      </p:sp>
      <p:sp>
        <p:nvSpPr>
          <p:cNvPr id="10" name="Rectangle 9">
            <a:extLst>
              <a:ext uri="{FF2B5EF4-FFF2-40B4-BE49-F238E27FC236}">
                <a16:creationId xmlns:a16="http://schemas.microsoft.com/office/drawing/2014/main" id="{35F1DC11-3330-4A6C-BBCD-81ED188B3AA2}"/>
              </a:ext>
            </a:extLst>
          </p:cNvPr>
          <p:cNvSpPr/>
          <p:nvPr/>
        </p:nvSpPr>
        <p:spPr>
          <a:xfrm>
            <a:off x="3388064" y="3663607"/>
            <a:ext cx="8717967" cy="30176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Librarian: Take a look at this </a:t>
            </a:r>
            <a:r>
              <a:rPr kumimoji="0" lang="en-US" sz="4400" b="1"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Weight of Authority</a:t>
            </a:r>
            <a:r>
              <a:rPr kumimoji="0" lang="en-US" sz="44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 webpage to help you choose the most authoritative sources.</a:t>
            </a:r>
          </a:p>
        </p:txBody>
      </p:sp>
      <p:sp>
        <p:nvSpPr>
          <p:cNvPr id="8" name="Rectangle 7">
            <a:extLst>
              <a:ext uri="{FF2B5EF4-FFF2-40B4-BE49-F238E27FC236}">
                <a16:creationId xmlns:a16="http://schemas.microsoft.com/office/drawing/2014/main" id="{BE34CCA4-46BF-4EF6-A3DE-E2797815A255}"/>
              </a:ext>
            </a:extLst>
          </p:cNvPr>
          <p:cNvSpPr/>
          <p:nvPr/>
        </p:nvSpPr>
        <p:spPr>
          <a:xfrm>
            <a:off x="492001" y="222118"/>
            <a:ext cx="2061205" cy="34163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which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resources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to suggest</a:t>
            </a:r>
          </a:p>
        </p:txBody>
      </p:sp>
    </p:spTree>
    <p:extLst>
      <p:ext uri="{BB962C8B-B14F-4D97-AF65-F5344CB8AC3E}">
        <p14:creationId xmlns:p14="http://schemas.microsoft.com/office/powerpoint/2010/main" val="2718408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848981" y="1327717"/>
            <a:ext cx="3005876" cy="955673"/>
          </a:xfrm>
          <a:prstGeom prst="roundRect">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it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PRIMARY </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or</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 SECONDARY AUTHORITY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9" name="Rounded Rectangle 8"/>
          <p:cNvSpPr/>
          <p:nvPr/>
        </p:nvSpPr>
        <p:spPr>
          <a:xfrm>
            <a:off x="2848981" y="2740676"/>
            <a:ext cx="3038570" cy="949989"/>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SECONDARY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LAW</a:t>
            </a:r>
          </a:p>
        </p:txBody>
      </p:sp>
      <p:sp>
        <p:nvSpPr>
          <p:cNvPr id="12" name="Rounded Rectangle 11"/>
          <p:cNvSpPr/>
          <p:nvPr/>
        </p:nvSpPr>
        <p:spPr>
          <a:xfrm>
            <a:off x="6524112" y="1327716"/>
            <a:ext cx="1752395" cy="955674"/>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PRIMARY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LAW</a:t>
            </a:r>
          </a:p>
        </p:txBody>
      </p:sp>
      <p:sp>
        <p:nvSpPr>
          <p:cNvPr id="16" name="Rounded Rectangle 15"/>
          <p:cNvSpPr/>
          <p:nvPr/>
        </p:nvSpPr>
        <p:spPr>
          <a:xfrm>
            <a:off x="2848981" y="4477506"/>
            <a:ext cx="3079478" cy="447338"/>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PERSUASIVE</a:t>
            </a:r>
          </a:p>
        </p:txBody>
      </p:sp>
      <p:sp>
        <p:nvSpPr>
          <p:cNvPr id="18" name="TextBox 17"/>
          <p:cNvSpPr txBox="1"/>
          <p:nvPr/>
        </p:nvSpPr>
        <p:spPr>
          <a:xfrm>
            <a:off x="2847975" y="3668896"/>
            <a:ext cx="1620467"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Legal encyclopedias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Legal dictionaries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Bibliographies</a:t>
            </a:r>
          </a:p>
        </p:txBody>
      </p:sp>
      <p:sp>
        <p:nvSpPr>
          <p:cNvPr id="19" name="TextBox 18"/>
          <p:cNvSpPr txBox="1"/>
          <p:nvPr/>
        </p:nvSpPr>
        <p:spPr>
          <a:xfrm>
            <a:off x="4430865" y="3690665"/>
            <a:ext cx="1620468"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Treatises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Law review articles</a:t>
            </a:r>
          </a:p>
        </p:txBody>
      </p:sp>
      <p:sp>
        <p:nvSpPr>
          <p:cNvPr id="20" name="TextBox 19"/>
          <p:cNvSpPr txBox="1"/>
          <p:nvPr/>
        </p:nvSpPr>
        <p:spPr>
          <a:xfrm>
            <a:off x="6504872" y="2349171"/>
            <a:ext cx="1115734"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Constitutions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Cases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Statutes</a:t>
            </a:r>
          </a:p>
        </p:txBody>
      </p:sp>
      <p:sp>
        <p:nvSpPr>
          <p:cNvPr id="22" name="TextBox 21"/>
          <p:cNvSpPr txBox="1"/>
          <p:nvPr/>
        </p:nvSpPr>
        <p:spPr>
          <a:xfrm>
            <a:off x="7462188" y="2349171"/>
            <a:ext cx="1058429"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Regulations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Ordinances</a:t>
            </a:r>
          </a:p>
        </p:txBody>
      </p:sp>
      <p:sp>
        <p:nvSpPr>
          <p:cNvPr id="24" name="Rounded Rectangle 23"/>
          <p:cNvSpPr/>
          <p:nvPr/>
        </p:nvSpPr>
        <p:spPr>
          <a:xfrm>
            <a:off x="9408015" y="1323974"/>
            <a:ext cx="2392119" cy="959417"/>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Is it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MANDATORY</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 or </a:t>
            </a: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PERSUASIVE</a:t>
            </a: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0" name="Rounded Rectangle 29"/>
          <p:cNvSpPr/>
          <p:nvPr/>
        </p:nvSpPr>
        <p:spPr>
          <a:xfrm>
            <a:off x="2901069" y="5616575"/>
            <a:ext cx="3027389" cy="955674"/>
          </a:xfrm>
          <a:prstGeom prst="roundRect">
            <a:avLst/>
          </a:prstGeom>
          <a:ln>
            <a:noFill/>
          </a:ln>
        </p:spPr>
        <p:style>
          <a:lnRef idx="2">
            <a:schemeClr val="accent3">
              <a:shade val="50000"/>
            </a:schemeClr>
          </a:lnRef>
          <a:fillRef idx="1002">
            <a:schemeClr val="dk1"/>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NOT controlling</a:t>
            </a:r>
          </a:p>
        </p:txBody>
      </p:sp>
      <p:sp>
        <p:nvSpPr>
          <p:cNvPr id="38" name="Down Arrow 37"/>
          <p:cNvSpPr/>
          <p:nvPr/>
        </p:nvSpPr>
        <p:spPr>
          <a:xfrm>
            <a:off x="4318973" y="2354199"/>
            <a:ext cx="135902" cy="338741"/>
          </a:xfrm>
          <a:prstGeom prst="downArrow">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Down Arrow 38"/>
          <p:cNvSpPr/>
          <p:nvPr/>
        </p:nvSpPr>
        <p:spPr>
          <a:xfrm>
            <a:off x="4315429" y="3713556"/>
            <a:ext cx="139445" cy="725083"/>
          </a:xfrm>
          <a:prstGeom prst="downArrow">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Down Arrow 39"/>
          <p:cNvSpPr/>
          <p:nvPr/>
        </p:nvSpPr>
        <p:spPr>
          <a:xfrm>
            <a:off x="4315429" y="4988817"/>
            <a:ext cx="139447" cy="589690"/>
          </a:xfrm>
          <a:prstGeom prst="downArrow">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ight Arrow 41"/>
          <p:cNvSpPr/>
          <p:nvPr/>
        </p:nvSpPr>
        <p:spPr>
          <a:xfrm>
            <a:off x="8350109" y="1735676"/>
            <a:ext cx="1011838" cy="149517"/>
          </a:xfrm>
          <a:prstGeom prst="rightArrow">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5" name="Rounded Rectangle 44"/>
          <p:cNvSpPr/>
          <p:nvPr/>
        </p:nvSpPr>
        <p:spPr>
          <a:xfrm>
            <a:off x="9948171" y="3594734"/>
            <a:ext cx="1851963" cy="438017"/>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MANDATORY</a:t>
            </a:r>
          </a:p>
        </p:txBody>
      </p:sp>
      <p:sp>
        <p:nvSpPr>
          <p:cNvPr id="46" name="Rounded Rectangle 45"/>
          <p:cNvSpPr/>
          <p:nvPr/>
        </p:nvSpPr>
        <p:spPr>
          <a:xfrm>
            <a:off x="9948171" y="5616575"/>
            <a:ext cx="1851963" cy="955674"/>
          </a:xfrm>
          <a:prstGeom prst="roundRect">
            <a:avLst/>
          </a:prstGeom>
          <a:ln>
            <a:noFill/>
          </a:ln>
          <a:effectLst>
            <a:glow rad="127000">
              <a:schemeClr val="accent4">
                <a:lumMod val="60000"/>
                <a:lumOff val="40000"/>
              </a:schemeClr>
            </a:glow>
          </a:effectLst>
        </p:spPr>
        <p:style>
          <a:lnRef idx="2">
            <a:schemeClr val="accent3">
              <a:shade val="50000"/>
            </a:schemeClr>
          </a:lnRef>
          <a:fillRef idx="1002">
            <a:schemeClr val="dk1"/>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CONTROLLING LAW</a:t>
            </a:r>
          </a:p>
        </p:txBody>
      </p:sp>
      <p:sp>
        <p:nvSpPr>
          <p:cNvPr id="47" name="TextBox 46"/>
          <p:cNvSpPr txBox="1"/>
          <p:nvPr/>
        </p:nvSpPr>
        <p:spPr>
          <a:xfrm>
            <a:off x="9948171" y="4009082"/>
            <a:ext cx="1851963" cy="8925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Both: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In your jurisdiction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and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A higher court</a:t>
            </a:r>
          </a:p>
        </p:txBody>
      </p:sp>
      <p:sp>
        <p:nvSpPr>
          <p:cNvPr id="48" name="Down Arrow 47"/>
          <p:cNvSpPr/>
          <p:nvPr/>
        </p:nvSpPr>
        <p:spPr>
          <a:xfrm rot="2522484">
            <a:off x="9081833" y="2217950"/>
            <a:ext cx="142663" cy="1443205"/>
          </a:xfrm>
          <a:prstGeom prst="downArrow">
            <a:avLst>
              <a:gd name="adj1" fmla="val 50000"/>
              <a:gd name="adj2" fmla="val 51492"/>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Down Arrow 48"/>
          <p:cNvSpPr/>
          <p:nvPr/>
        </p:nvSpPr>
        <p:spPr>
          <a:xfrm rot="2085035">
            <a:off x="7734931" y="3960107"/>
            <a:ext cx="143218" cy="1755330"/>
          </a:xfrm>
          <a:prstGeom prst="downArrow">
            <a:avLst>
              <a:gd name="adj1" fmla="val 50000"/>
              <a:gd name="adj2" fmla="val 51492"/>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Down Arrow 49"/>
          <p:cNvSpPr/>
          <p:nvPr/>
        </p:nvSpPr>
        <p:spPr>
          <a:xfrm>
            <a:off x="10804490" y="2371118"/>
            <a:ext cx="139324" cy="1144475"/>
          </a:xfrm>
          <a:prstGeom prst="downArrow">
            <a:avLst>
              <a:gd name="adj1" fmla="val 50000"/>
              <a:gd name="adj2" fmla="val 51492"/>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1" name="Down Arrow 50"/>
          <p:cNvSpPr/>
          <p:nvPr/>
        </p:nvSpPr>
        <p:spPr>
          <a:xfrm>
            <a:off x="10804490" y="4869382"/>
            <a:ext cx="139324" cy="709125"/>
          </a:xfrm>
          <a:prstGeom prst="downArrow">
            <a:avLst>
              <a:gd name="adj1" fmla="val 50000"/>
              <a:gd name="adj2" fmla="val 51492"/>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27"/>
          <p:cNvSpPr txBox="1"/>
          <p:nvPr/>
        </p:nvSpPr>
        <p:spPr>
          <a:xfrm>
            <a:off x="8153400" y="4189315"/>
            <a:ext cx="157493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Either: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Outside jurisdiction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rPr>
              <a:t>Same or lower court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Rounded Rectangle 28"/>
          <p:cNvSpPr/>
          <p:nvPr/>
        </p:nvSpPr>
        <p:spPr>
          <a:xfrm>
            <a:off x="6524113" y="5616575"/>
            <a:ext cx="2837834" cy="955674"/>
          </a:xfrm>
          <a:prstGeom prst="roundRect">
            <a:avLst/>
          </a:prstGeom>
          <a:ln>
            <a:noFill/>
          </a:ln>
        </p:spPr>
        <p:style>
          <a:lnRef idx="2">
            <a:schemeClr val="accent3">
              <a:shade val="50000"/>
            </a:schemeClr>
          </a:lnRef>
          <a:fillRef idx="1002">
            <a:schemeClr val="dk1"/>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alibri" panose="020F0502020204030204"/>
                <a:ea typeface="+mn-ea"/>
                <a:cs typeface="+mn-cs"/>
              </a:rPr>
              <a:t>NOT controlling</a:t>
            </a:r>
          </a:p>
        </p:txBody>
      </p:sp>
      <p:sp>
        <p:nvSpPr>
          <p:cNvPr id="31" name="Rounded Rectangle 30"/>
          <p:cNvSpPr/>
          <p:nvPr/>
        </p:nvSpPr>
        <p:spPr>
          <a:xfrm>
            <a:off x="7633217" y="3579105"/>
            <a:ext cx="1774798" cy="438017"/>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Calibri" panose="020F0502020204030204"/>
                <a:ea typeface="+mn-ea"/>
                <a:cs typeface="+mn-cs"/>
              </a:rPr>
              <a:t>PERSUASIVE</a:t>
            </a:r>
          </a:p>
        </p:txBody>
      </p:sp>
      <p:sp>
        <p:nvSpPr>
          <p:cNvPr id="32" name="Right Arrow 31"/>
          <p:cNvSpPr/>
          <p:nvPr/>
        </p:nvSpPr>
        <p:spPr>
          <a:xfrm>
            <a:off x="5928459" y="1735676"/>
            <a:ext cx="549584" cy="128403"/>
          </a:xfrm>
          <a:prstGeom prst="rightArrow">
            <a:avLst/>
          </a:prstGeom>
          <a:solidFill>
            <a:srgbClr val="2157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Rectangle 32">
            <a:extLst>
              <a:ext uri="{FF2B5EF4-FFF2-40B4-BE49-F238E27FC236}">
                <a16:creationId xmlns:a16="http://schemas.microsoft.com/office/drawing/2014/main" id="{562BDAE7-B291-466F-A75C-2CA18105519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4" name="Picture 33">
            <a:extLst>
              <a:ext uri="{FF2B5EF4-FFF2-40B4-BE49-F238E27FC236}">
                <a16:creationId xmlns:a16="http://schemas.microsoft.com/office/drawing/2014/main" id="{49662C1A-1D56-4181-B964-154E194D1F40}"/>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65" name="TextBox 64">
            <a:extLst>
              <a:ext uri="{FF2B5EF4-FFF2-40B4-BE49-F238E27FC236}">
                <a16:creationId xmlns:a16="http://schemas.microsoft.com/office/drawing/2014/main" id="{AFFE7BDB-3E10-43D8-8CF1-93B1CDC2053C}"/>
              </a:ext>
            </a:extLst>
          </p:cNvPr>
          <p:cNvSpPr txBox="1"/>
          <p:nvPr/>
        </p:nvSpPr>
        <p:spPr>
          <a:xfrm>
            <a:off x="3388064" y="94087"/>
            <a:ext cx="8086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WEIGHT OF AUTHORITY</a:t>
            </a:r>
          </a:p>
        </p:txBody>
      </p:sp>
      <p:sp>
        <p:nvSpPr>
          <p:cNvPr id="66" name="Rectangle 65">
            <a:extLst>
              <a:ext uri="{FF2B5EF4-FFF2-40B4-BE49-F238E27FC236}">
                <a16:creationId xmlns:a16="http://schemas.microsoft.com/office/drawing/2014/main" id="{25595B4E-817D-455D-A8EF-7AB09D89D836}"/>
              </a:ext>
            </a:extLst>
          </p:cNvPr>
          <p:cNvSpPr/>
          <p:nvPr/>
        </p:nvSpPr>
        <p:spPr>
          <a:xfrm>
            <a:off x="492001" y="222118"/>
            <a:ext cx="2061205" cy="34163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which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resources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to suggest</a:t>
            </a:r>
          </a:p>
        </p:txBody>
      </p:sp>
    </p:spTree>
    <p:extLst>
      <p:ext uri="{BB962C8B-B14F-4D97-AF65-F5344CB8AC3E}">
        <p14:creationId xmlns:p14="http://schemas.microsoft.com/office/powerpoint/2010/main" val="24482287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WEIGHT OF AUTHORITY</a:t>
            </a:r>
          </a:p>
        </p:txBody>
      </p:sp>
      <p:sp>
        <p:nvSpPr>
          <p:cNvPr id="6" name="Rectangle 5">
            <a:extLst>
              <a:ext uri="{FF2B5EF4-FFF2-40B4-BE49-F238E27FC236}">
                <a16:creationId xmlns:a16="http://schemas.microsoft.com/office/drawing/2014/main" id="{6A9F281E-A29B-44BF-9A2C-0721522D0A5A}"/>
              </a:ext>
            </a:extLst>
          </p:cNvPr>
          <p:cNvSpPr/>
          <p:nvPr/>
        </p:nvSpPr>
        <p:spPr>
          <a:xfrm>
            <a:off x="549707" y="222118"/>
            <a:ext cx="1945790" cy="34163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know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value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resources</a:t>
            </a:r>
          </a:p>
        </p:txBody>
      </p:sp>
      <p:sp>
        <p:nvSpPr>
          <p:cNvPr id="8" name="Rectangle 7">
            <a:extLst>
              <a:ext uri="{FF2B5EF4-FFF2-40B4-BE49-F238E27FC236}">
                <a16:creationId xmlns:a16="http://schemas.microsoft.com/office/drawing/2014/main" id="{6971AFE0-2589-4A6D-AEBC-6F08FDE414C2}"/>
              </a:ext>
            </a:extLst>
          </p:cNvPr>
          <p:cNvSpPr/>
          <p:nvPr/>
        </p:nvSpPr>
        <p:spPr>
          <a:xfrm>
            <a:off x="3388064" y="563614"/>
            <a:ext cx="8086987" cy="98636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common errors &amp; how to correct</a:t>
            </a:r>
          </a:p>
        </p:txBody>
      </p:sp>
      <p:sp>
        <p:nvSpPr>
          <p:cNvPr id="11" name="Rectangle 10">
            <a:extLst>
              <a:ext uri="{FF2B5EF4-FFF2-40B4-BE49-F238E27FC236}">
                <a16:creationId xmlns:a16="http://schemas.microsoft.com/office/drawing/2014/main" id="{9AA1C876-C5B8-45C8-90A7-9A7E004981A2}"/>
              </a:ext>
            </a:extLst>
          </p:cNvPr>
          <p:cNvSpPr/>
          <p:nvPr/>
        </p:nvSpPr>
        <p:spPr>
          <a:xfrm>
            <a:off x="3388063" y="1805721"/>
            <a:ext cx="8717967" cy="275171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Error: Secondary sources are always </a:t>
            </a:r>
            <a:r>
              <a:rPr kumimoji="0" lang="en-US" sz="4000" b="1" i="1"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persuasive</a:t>
            </a:r>
            <a:r>
              <a:rPr kumimoji="0" lang="en-US"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 so the legal encyclopedia I found will definitely persuade a judge.</a:t>
            </a:r>
          </a:p>
        </p:txBody>
      </p:sp>
      <p:sp>
        <p:nvSpPr>
          <p:cNvPr id="12" name="Rectangle 11">
            <a:extLst>
              <a:ext uri="{FF2B5EF4-FFF2-40B4-BE49-F238E27FC236}">
                <a16:creationId xmlns:a16="http://schemas.microsoft.com/office/drawing/2014/main" id="{EC980C8A-335D-45AA-9A01-FD7606232F17}"/>
              </a:ext>
            </a:extLst>
          </p:cNvPr>
          <p:cNvSpPr/>
          <p:nvPr/>
        </p:nvSpPr>
        <p:spPr>
          <a:xfrm>
            <a:off x="3388063" y="4813184"/>
            <a:ext cx="8717967" cy="18283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Correction: Judges are only required to follow </a:t>
            </a:r>
            <a:r>
              <a:rPr kumimoji="0" lang="en-US" sz="4000" b="1" i="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mandatory</a:t>
            </a:r>
            <a:r>
              <a:rPr kumimoji="0" lang="en-US" sz="40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 authority.</a:t>
            </a:r>
          </a:p>
        </p:txBody>
      </p:sp>
    </p:spTree>
    <p:extLst>
      <p:ext uri="{BB962C8B-B14F-4D97-AF65-F5344CB8AC3E}">
        <p14:creationId xmlns:p14="http://schemas.microsoft.com/office/powerpoint/2010/main" val="67386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WEIGHT OF AUTHORITY</a:t>
            </a:r>
          </a:p>
        </p:txBody>
      </p:sp>
      <p:sp>
        <p:nvSpPr>
          <p:cNvPr id="8" name="Rectangle 7">
            <a:extLst>
              <a:ext uri="{FF2B5EF4-FFF2-40B4-BE49-F238E27FC236}">
                <a16:creationId xmlns:a16="http://schemas.microsoft.com/office/drawing/2014/main" id="{6971AFE0-2589-4A6D-AEBC-6F08FDE414C2}"/>
              </a:ext>
            </a:extLst>
          </p:cNvPr>
          <p:cNvSpPr/>
          <p:nvPr/>
        </p:nvSpPr>
        <p:spPr>
          <a:xfrm>
            <a:off x="3388064" y="563614"/>
            <a:ext cx="8086987" cy="986360"/>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common errors &amp; how to correct</a:t>
            </a:r>
          </a:p>
        </p:txBody>
      </p:sp>
      <p:sp>
        <p:nvSpPr>
          <p:cNvPr id="11" name="Rectangle 10">
            <a:extLst>
              <a:ext uri="{FF2B5EF4-FFF2-40B4-BE49-F238E27FC236}">
                <a16:creationId xmlns:a16="http://schemas.microsoft.com/office/drawing/2014/main" id="{9AA1C876-C5B8-45C8-90A7-9A7E004981A2}"/>
              </a:ext>
            </a:extLst>
          </p:cNvPr>
          <p:cNvSpPr/>
          <p:nvPr/>
        </p:nvSpPr>
        <p:spPr>
          <a:xfrm>
            <a:off x="3388061" y="1791901"/>
            <a:ext cx="8717967" cy="275171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Error: I found a great case from the </a:t>
            </a:r>
            <a:r>
              <a:rPr kumimoji="0" lang="en-US" sz="4000" b="1"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Supreme Court </a:t>
            </a:r>
            <a:r>
              <a:rPr kumimoji="0" lang="en-US" sz="4000" b="0" i="0" u="none" strike="noStrike" kern="1200" cap="none" spc="0" normalizeH="0" baseline="0" noProof="0" dirty="0">
                <a:ln>
                  <a:noFill/>
                </a:ln>
                <a:solidFill>
                  <a:srgbClr val="333333"/>
                </a:solidFill>
                <a:effectLst/>
                <a:uLnTx/>
                <a:uFillTx/>
                <a:latin typeface="Times New Roman" panose="02020603050405020304" pitchFamily="18" charset="0"/>
                <a:ea typeface="+mn-ea"/>
                <a:cs typeface="Times New Roman" panose="02020603050405020304" pitchFamily="18" charset="0"/>
              </a:rPr>
              <a:t>of Wyoming! It will convince the judge in SC that I’m right!</a:t>
            </a:r>
          </a:p>
        </p:txBody>
      </p:sp>
      <p:sp>
        <p:nvSpPr>
          <p:cNvPr id="12" name="Rectangle 11">
            <a:extLst>
              <a:ext uri="{FF2B5EF4-FFF2-40B4-BE49-F238E27FC236}">
                <a16:creationId xmlns:a16="http://schemas.microsoft.com/office/drawing/2014/main" id="{EC980C8A-335D-45AA-9A01-FD7606232F17}"/>
              </a:ext>
            </a:extLst>
          </p:cNvPr>
          <p:cNvSpPr/>
          <p:nvPr/>
        </p:nvSpPr>
        <p:spPr>
          <a:xfrm>
            <a:off x="3388060" y="4813184"/>
            <a:ext cx="8717967" cy="1828386"/>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Correction: Judges are not required to follow cases from another </a:t>
            </a:r>
            <a:r>
              <a:rPr kumimoji="0" lang="en-US" sz="4000" b="1" i="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jurisdiction</a:t>
            </a:r>
            <a:r>
              <a:rPr kumimoji="0" lang="en-US" sz="4000" b="0"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a:t>
            </a:r>
          </a:p>
        </p:txBody>
      </p:sp>
      <p:sp>
        <p:nvSpPr>
          <p:cNvPr id="13" name="Rectangle 12">
            <a:extLst>
              <a:ext uri="{FF2B5EF4-FFF2-40B4-BE49-F238E27FC236}">
                <a16:creationId xmlns:a16="http://schemas.microsoft.com/office/drawing/2014/main" id="{F3F720BB-52F1-4272-BCE4-8931A370AF8E}"/>
              </a:ext>
            </a:extLst>
          </p:cNvPr>
          <p:cNvSpPr/>
          <p:nvPr/>
        </p:nvSpPr>
        <p:spPr>
          <a:xfrm>
            <a:off x="549707" y="222118"/>
            <a:ext cx="1945790" cy="341632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WHY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CIVICS?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know the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value of</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resources</a:t>
            </a:r>
          </a:p>
        </p:txBody>
      </p:sp>
    </p:spTree>
    <p:extLst>
      <p:ext uri="{BB962C8B-B14F-4D97-AF65-F5344CB8AC3E}">
        <p14:creationId xmlns:p14="http://schemas.microsoft.com/office/powerpoint/2010/main" val="1547541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75432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CIVICS EDUCATION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RESOURCE RODEO</a:t>
            </a:r>
          </a:p>
        </p:txBody>
      </p:sp>
      <p:pic>
        <p:nvPicPr>
          <p:cNvPr id="5" name="Picture 4">
            <a:extLst>
              <a:ext uri="{FF2B5EF4-FFF2-40B4-BE49-F238E27FC236}">
                <a16:creationId xmlns:a16="http://schemas.microsoft.com/office/drawing/2014/main" id="{BF5A930C-80D7-4F0C-B1B6-186FE1409E8E}"/>
              </a:ext>
            </a:extLst>
          </p:cNvPr>
          <p:cNvPicPr>
            <a:picLocks noChangeAspect="1"/>
          </p:cNvPicPr>
          <p:nvPr/>
        </p:nvPicPr>
        <p:blipFill>
          <a:blip r:embed="rId3"/>
          <a:stretch>
            <a:fillRect/>
          </a:stretch>
        </p:blipFill>
        <p:spPr>
          <a:xfrm>
            <a:off x="6328555" y="3889780"/>
            <a:ext cx="2370551" cy="2291028"/>
          </a:xfrm>
          <a:prstGeom prst="rect">
            <a:avLst/>
          </a:prstGeom>
        </p:spPr>
      </p:pic>
      <p:pic>
        <p:nvPicPr>
          <p:cNvPr id="6" name="Picture 5">
            <a:extLst>
              <a:ext uri="{FF2B5EF4-FFF2-40B4-BE49-F238E27FC236}">
                <a16:creationId xmlns:a16="http://schemas.microsoft.com/office/drawing/2014/main" id="{B9BB1052-D934-42C2-85B7-1E5C857E1F48}"/>
              </a:ext>
            </a:extLst>
          </p:cNvPr>
          <p:cNvPicPr>
            <a:picLocks noChangeAspect="1"/>
          </p:cNvPicPr>
          <p:nvPr/>
        </p:nvPicPr>
        <p:blipFill>
          <a:blip r:embed="rId4"/>
          <a:stretch>
            <a:fillRect/>
          </a:stretch>
        </p:blipFill>
        <p:spPr>
          <a:xfrm>
            <a:off x="3234887" y="4553369"/>
            <a:ext cx="2443143" cy="2207278"/>
          </a:xfrm>
          <a:prstGeom prst="rect">
            <a:avLst/>
          </a:prstGeom>
        </p:spPr>
      </p:pic>
      <p:pic>
        <p:nvPicPr>
          <p:cNvPr id="9" name="Picture 8">
            <a:extLst>
              <a:ext uri="{FF2B5EF4-FFF2-40B4-BE49-F238E27FC236}">
                <a16:creationId xmlns:a16="http://schemas.microsoft.com/office/drawing/2014/main" id="{28F5A80E-AF02-4ADD-8A6B-9A93DA08D5BD}"/>
              </a:ext>
            </a:extLst>
          </p:cNvPr>
          <p:cNvPicPr>
            <a:picLocks noChangeAspect="1"/>
          </p:cNvPicPr>
          <p:nvPr/>
        </p:nvPicPr>
        <p:blipFill>
          <a:blip r:embed="rId5"/>
          <a:stretch>
            <a:fillRect/>
          </a:stretch>
        </p:blipFill>
        <p:spPr>
          <a:xfrm>
            <a:off x="9197561" y="4629605"/>
            <a:ext cx="2370551" cy="2228395"/>
          </a:xfrm>
          <a:prstGeom prst="rect">
            <a:avLst/>
          </a:prstGeom>
        </p:spPr>
      </p:pic>
      <p:pic>
        <p:nvPicPr>
          <p:cNvPr id="10" name="Picture 9">
            <a:extLst>
              <a:ext uri="{FF2B5EF4-FFF2-40B4-BE49-F238E27FC236}">
                <a16:creationId xmlns:a16="http://schemas.microsoft.com/office/drawing/2014/main" id="{349F51AA-7E4D-4753-9C82-3472DE825B76}"/>
              </a:ext>
            </a:extLst>
          </p:cNvPr>
          <p:cNvPicPr>
            <a:picLocks noChangeAspect="1"/>
          </p:cNvPicPr>
          <p:nvPr/>
        </p:nvPicPr>
        <p:blipFill>
          <a:blip r:embed="rId6"/>
          <a:stretch>
            <a:fillRect/>
          </a:stretch>
        </p:blipFill>
        <p:spPr>
          <a:xfrm>
            <a:off x="3709987" y="1984780"/>
            <a:ext cx="7191375" cy="1905000"/>
          </a:xfrm>
          <a:prstGeom prst="rect">
            <a:avLst/>
          </a:prstGeom>
        </p:spPr>
      </p:pic>
      <p:sp>
        <p:nvSpPr>
          <p:cNvPr id="14" name="Rectangle 13">
            <a:extLst>
              <a:ext uri="{FF2B5EF4-FFF2-40B4-BE49-F238E27FC236}">
                <a16:creationId xmlns:a16="http://schemas.microsoft.com/office/drawing/2014/main" id="{BFF4FD5D-0411-4CD3-83CE-6E3445206CEC}"/>
              </a:ext>
            </a:extLst>
          </p:cNvPr>
          <p:cNvSpPr/>
          <p:nvPr/>
        </p:nvSpPr>
        <p:spPr>
          <a:xfrm>
            <a:off x="7458075" y="2066925"/>
            <a:ext cx="2370551"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18C7B81F-83AE-4152-92FB-7F2040D68EBE}"/>
              </a:ext>
            </a:extLst>
          </p:cNvPr>
          <p:cNvSpPr/>
          <p:nvPr/>
        </p:nvSpPr>
        <p:spPr>
          <a:xfrm>
            <a:off x="7513830" y="3130600"/>
            <a:ext cx="2906520" cy="342900"/>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8184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Ben’s Guide to the U.S. Government</a:t>
            </a:r>
          </a:p>
        </p:txBody>
      </p:sp>
      <p:pic>
        <p:nvPicPr>
          <p:cNvPr id="7" name="Picture 6">
            <a:extLst>
              <a:ext uri="{FF2B5EF4-FFF2-40B4-BE49-F238E27FC236}">
                <a16:creationId xmlns:a16="http://schemas.microsoft.com/office/drawing/2014/main" id="{4B9BF067-906B-4E67-B81E-D65E40F013F3}"/>
              </a:ext>
            </a:extLst>
          </p:cNvPr>
          <p:cNvPicPr>
            <a:picLocks noChangeAspect="1"/>
          </p:cNvPicPr>
          <p:nvPr/>
        </p:nvPicPr>
        <p:blipFill>
          <a:blip r:embed="rId3"/>
          <a:stretch>
            <a:fillRect/>
          </a:stretch>
        </p:blipFill>
        <p:spPr>
          <a:xfrm>
            <a:off x="4240682" y="1905000"/>
            <a:ext cx="6381750" cy="4419600"/>
          </a:xfrm>
          <a:prstGeom prst="rect">
            <a:avLst/>
          </a:prstGeom>
        </p:spPr>
      </p:pic>
    </p:spTree>
    <p:extLst>
      <p:ext uri="{BB962C8B-B14F-4D97-AF65-F5344CB8AC3E}">
        <p14:creationId xmlns:p14="http://schemas.microsoft.com/office/powerpoint/2010/main" val="395724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3F736AB9-CC44-44AA-BC65-7377876E06CA}"/>
              </a:ext>
            </a:extLst>
          </p:cNvPr>
          <p:cNvPicPr>
            <a:picLocks noChangeAspect="1"/>
          </p:cNvPicPr>
          <p:nvPr/>
        </p:nvPicPr>
        <p:blipFill>
          <a:blip r:embed="rId4"/>
          <a:stretch>
            <a:fillRect/>
          </a:stretch>
        </p:blipFill>
        <p:spPr>
          <a:xfrm>
            <a:off x="74645" y="0"/>
            <a:ext cx="5405417" cy="6974734"/>
          </a:xfrm>
          <a:prstGeom prst="rect">
            <a:avLst/>
          </a:prstGeom>
          <a:ln w="38100">
            <a:solidFill>
              <a:schemeClr val="tx1"/>
            </a:solidFill>
          </a:ln>
        </p:spPr>
      </p:pic>
      <p:sp>
        <p:nvSpPr>
          <p:cNvPr id="3" name="TextBox 2">
            <a:extLst>
              <a:ext uri="{FF2B5EF4-FFF2-40B4-BE49-F238E27FC236}">
                <a16:creationId xmlns:a16="http://schemas.microsoft.com/office/drawing/2014/main" id="{D9FA042F-624C-4185-BE50-4A2A2951DE9F}"/>
              </a:ext>
            </a:extLst>
          </p:cNvPr>
          <p:cNvSpPr txBox="1"/>
          <p:nvPr/>
        </p:nvSpPr>
        <p:spPr>
          <a:xfrm>
            <a:off x="6025831" y="243110"/>
            <a:ext cx="5600111" cy="6063198"/>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0"/>
              </a:spcAft>
              <a:buClrTx/>
              <a:buSzTx/>
              <a:tabLst/>
              <a:defRPr/>
            </a:pP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Access to </a:t>
            </a:r>
            <a:r>
              <a:rPr kumimoji="0" lang="en-US" sz="2800" b="1" i="0" u="sng" strike="noStrike" kern="1200" cap="none" spc="0" normalizeH="0" baseline="0" noProof="0" dirty="0">
                <a:ln>
                  <a:noFill/>
                </a:ln>
                <a:solidFill>
                  <a:srgbClr val="0070C0"/>
                </a:solidFill>
                <a:effectLst/>
                <a:uLnTx/>
                <a:uFillTx/>
                <a:latin typeface="Calibri" panose="020F0502020204030204"/>
                <a:ea typeface="+mn-ea"/>
                <a:cs typeface="+mn-cs"/>
              </a:rPr>
              <a:t>Justice </a:t>
            </a:r>
            <a:r>
              <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rPr>
              <a:t>begins with Access to legal </a:t>
            </a:r>
            <a:r>
              <a:rPr kumimoji="0" lang="en-US" sz="2800" b="1" i="0" u="sng" strike="noStrike" kern="1200" cap="none" spc="0" normalizeH="0" baseline="0" noProof="0" dirty="0">
                <a:ln>
                  <a:noFill/>
                </a:ln>
                <a:solidFill>
                  <a:srgbClr val="0070C0"/>
                </a:solidFill>
                <a:effectLst/>
                <a:uLnTx/>
                <a:uFillTx/>
                <a:latin typeface="Calibri" panose="020F0502020204030204"/>
                <a:ea typeface="+mn-ea"/>
                <a:cs typeface="+mn-cs"/>
              </a:rPr>
              <a:t>Information</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Academic law librarians appreciate the difficulties non-law librarians face when assisting patrons with legal research. Academic law librarians are expert legal researchers and enjoy sharing their knowledge about legal research strategies and resources. One very effective way they can promote access to justice is to </a:t>
            </a:r>
            <a:r>
              <a:rPr kumimoji="0" lang="en-US" sz="20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teach public and academic non-law librarians basic legal research skills and advise them on how to provide legal reference without giving legal advice </a:t>
            </a: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[p. 37]. </a:t>
            </a:r>
            <a:b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000" b="1" i="0" u="none" strike="noStrike" kern="1200" cap="none" spc="0" normalizeH="0" baseline="0" noProof="0" dirty="0">
              <a:ln>
                <a:noFill/>
              </a:ln>
              <a:solidFill>
                <a:srgbClr val="4472C4"/>
              </a:solidFill>
              <a:effectLst/>
              <a:uLnTx/>
              <a:uFillTx/>
              <a:latin typeface="Calibri" panose="020F0502020204030204"/>
              <a:ea typeface="+mn-ea"/>
              <a:cs typeface="+mn-cs"/>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https://www.aallnet.org/wp-content/uploads/2018/01/AccessToJusticeSpecialCommittee2014LawLibrariesAndAccessToJustice.pdf</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4" name="TextBox 3">
            <a:extLst>
              <a:ext uri="{FF2B5EF4-FFF2-40B4-BE49-F238E27FC236}">
                <a16:creationId xmlns:a16="http://schemas.microsoft.com/office/drawing/2014/main" id="{DFD236B5-A4BD-4ED9-AED0-B3F16C0C0EF9}"/>
              </a:ext>
            </a:extLst>
          </p:cNvPr>
          <p:cNvSpPr txBox="1"/>
          <p:nvPr/>
        </p:nvSpPr>
        <p:spPr>
          <a:xfrm>
            <a:off x="335879" y="539826"/>
            <a:ext cx="4882947" cy="1200329"/>
          </a:xfrm>
          <a:prstGeom prst="rect">
            <a:avLst/>
          </a:prstGeom>
          <a:noFill/>
        </p:spPr>
        <p:txBody>
          <a:bodyPr wrap="square" rtlCol="0">
            <a:spAutoFit/>
          </a:bodyPr>
          <a:lstStyle/>
          <a:p>
            <a:r>
              <a:rPr lang="en-US" b="1" dirty="0"/>
              <a:t>U.S. Supreme Court Justice Hugo Black stated in 1964 that “there can be no equal justice where the kind of trial a man gets depends on the amount of money he has.”</a:t>
            </a:r>
          </a:p>
        </p:txBody>
      </p:sp>
    </p:spTree>
    <p:extLst>
      <p:ext uri="{BB962C8B-B14F-4D97-AF65-F5344CB8AC3E}">
        <p14:creationId xmlns:p14="http://schemas.microsoft.com/office/powerpoint/2010/main" val="3835950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5388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Center on Representative Government</a:t>
            </a:r>
          </a:p>
        </p:txBody>
      </p:sp>
      <p:pic>
        <p:nvPicPr>
          <p:cNvPr id="5" name="Picture 4">
            <a:extLst>
              <a:ext uri="{FF2B5EF4-FFF2-40B4-BE49-F238E27FC236}">
                <a16:creationId xmlns:a16="http://schemas.microsoft.com/office/drawing/2014/main" id="{CAFB878C-F281-434B-A5C2-3EB0E9965719}"/>
              </a:ext>
            </a:extLst>
          </p:cNvPr>
          <p:cNvPicPr>
            <a:picLocks noChangeAspect="1"/>
          </p:cNvPicPr>
          <p:nvPr/>
        </p:nvPicPr>
        <p:blipFill>
          <a:blip r:embed="rId3"/>
          <a:stretch>
            <a:fillRect/>
          </a:stretch>
        </p:blipFill>
        <p:spPr>
          <a:xfrm>
            <a:off x="3388064" y="1632970"/>
            <a:ext cx="6495533" cy="1836929"/>
          </a:xfrm>
          <a:prstGeom prst="rect">
            <a:avLst/>
          </a:prstGeom>
        </p:spPr>
      </p:pic>
      <p:pic>
        <p:nvPicPr>
          <p:cNvPr id="8" name="Picture 7">
            <a:extLst>
              <a:ext uri="{FF2B5EF4-FFF2-40B4-BE49-F238E27FC236}">
                <a16:creationId xmlns:a16="http://schemas.microsoft.com/office/drawing/2014/main" id="{976BD76F-D65C-49A5-ABDC-BA78F594214F}"/>
              </a:ext>
            </a:extLst>
          </p:cNvPr>
          <p:cNvPicPr>
            <a:picLocks noChangeAspect="1"/>
          </p:cNvPicPr>
          <p:nvPr/>
        </p:nvPicPr>
        <p:blipFill>
          <a:blip r:embed="rId4"/>
          <a:stretch>
            <a:fillRect/>
          </a:stretch>
        </p:blipFill>
        <p:spPr>
          <a:xfrm>
            <a:off x="3311864" y="3469899"/>
            <a:ext cx="8803936" cy="1691763"/>
          </a:xfrm>
          <a:prstGeom prst="rect">
            <a:avLst/>
          </a:prstGeom>
        </p:spPr>
      </p:pic>
      <p:pic>
        <p:nvPicPr>
          <p:cNvPr id="9" name="Picture 8">
            <a:extLst>
              <a:ext uri="{FF2B5EF4-FFF2-40B4-BE49-F238E27FC236}">
                <a16:creationId xmlns:a16="http://schemas.microsoft.com/office/drawing/2014/main" id="{EA6E9E47-9EB0-4F70-831D-82E8D9DA66A2}"/>
              </a:ext>
            </a:extLst>
          </p:cNvPr>
          <p:cNvPicPr>
            <a:picLocks noChangeAspect="1"/>
          </p:cNvPicPr>
          <p:nvPr/>
        </p:nvPicPr>
        <p:blipFill>
          <a:blip r:embed="rId5"/>
          <a:stretch>
            <a:fillRect/>
          </a:stretch>
        </p:blipFill>
        <p:spPr>
          <a:xfrm>
            <a:off x="3349964" y="5114227"/>
            <a:ext cx="8803936" cy="1612568"/>
          </a:xfrm>
          <a:prstGeom prst="rect">
            <a:avLst/>
          </a:prstGeom>
        </p:spPr>
      </p:pic>
    </p:spTree>
    <p:extLst>
      <p:ext uri="{BB962C8B-B14F-4D97-AF65-F5344CB8AC3E}">
        <p14:creationId xmlns:p14="http://schemas.microsoft.com/office/powerpoint/2010/main" val="36185513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FindLaw: Intro to the U.S. Legal System</a:t>
            </a:r>
          </a:p>
        </p:txBody>
      </p:sp>
      <p:pic>
        <p:nvPicPr>
          <p:cNvPr id="12" name="Picture 11">
            <a:extLst>
              <a:ext uri="{FF2B5EF4-FFF2-40B4-BE49-F238E27FC236}">
                <a16:creationId xmlns:a16="http://schemas.microsoft.com/office/drawing/2014/main" id="{20FCB893-5916-4ED7-A59E-D77DC9E2D394}"/>
              </a:ext>
            </a:extLst>
          </p:cNvPr>
          <p:cNvPicPr>
            <a:picLocks noChangeAspect="1"/>
          </p:cNvPicPr>
          <p:nvPr/>
        </p:nvPicPr>
        <p:blipFill>
          <a:blip r:embed="rId3"/>
          <a:stretch>
            <a:fillRect/>
          </a:stretch>
        </p:blipFill>
        <p:spPr>
          <a:xfrm>
            <a:off x="2790825" y="5018454"/>
            <a:ext cx="9401175" cy="1839545"/>
          </a:xfrm>
          <a:prstGeom prst="rect">
            <a:avLst/>
          </a:prstGeom>
        </p:spPr>
      </p:pic>
      <p:pic>
        <p:nvPicPr>
          <p:cNvPr id="14" name="Picture 13">
            <a:extLst>
              <a:ext uri="{FF2B5EF4-FFF2-40B4-BE49-F238E27FC236}">
                <a16:creationId xmlns:a16="http://schemas.microsoft.com/office/drawing/2014/main" id="{65754643-3A01-403A-B2D7-4FB5C2A5BA30}"/>
              </a:ext>
            </a:extLst>
          </p:cNvPr>
          <p:cNvPicPr>
            <a:picLocks noChangeAspect="1"/>
          </p:cNvPicPr>
          <p:nvPr/>
        </p:nvPicPr>
        <p:blipFill>
          <a:blip r:embed="rId4"/>
          <a:stretch>
            <a:fillRect/>
          </a:stretch>
        </p:blipFill>
        <p:spPr>
          <a:xfrm>
            <a:off x="5248274" y="1866940"/>
            <a:ext cx="4486275" cy="3151514"/>
          </a:xfrm>
          <a:prstGeom prst="rect">
            <a:avLst/>
          </a:prstGeom>
        </p:spPr>
      </p:pic>
    </p:spTree>
    <p:extLst>
      <p:ext uri="{BB962C8B-B14F-4D97-AF65-F5344CB8AC3E}">
        <p14:creationId xmlns:p14="http://schemas.microsoft.com/office/powerpoint/2010/main" val="2472447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iCivics</a:t>
            </a:r>
            <a:endPar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a:extLst>
              <a:ext uri="{FF2B5EF4-FFF2-40B4-BE49-F238E27FC236}">
                <a16:creationId xmlns:a16="http://schemas.microsoft.com/office/drawing/2014/main" id="{8A13D979-3C96-4F3E-B736-BFF601176653}"/>
              </a:ext>
            </a:extLst>
          </p:cNvPr>
          <p:cNvPicPr>
            <a:picLocks noChangeAspect="1"/>
          </p:cNvPicPr>
          <p:nvPr/>
        </p:nvPicPr>
        <p:blipFill>
          <a:blip r:embed="rId3"/>
          <a:stretch>
            <a:fillRect/>
          </a:stretch>
        </p:blipFill>
        <p:spPr>
          <a:xfrm>
            <a:off x="3388064" y="1659266"/>
            <a:ext cx="7954775" cy="5198734"/>
          </a:xfrm>
          <a:prstGeom prst="rect">
            <a:avLst/>
          </a:prstGeom>
        </p:spPr>
      </p:pic>
    </p:spTree>
    <p:extLst>
      <p:ext uri="{BB962C8B-B14F-4D97-AF65-F5344CB8AC3E}">
        <p14:creationId xmlns:p14="http://schemas.microsoft.com/office/powerpoint/2010/main" val="20271205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FEDERAL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usa.gov</a:t>
            </a:r>
          </a:p>
        </p:txBody>
      </p:sp>
      <p:pic>
        <p:nvPicPr>
          <p:cNvPr id="6" name="Picture 5">
            <a:extLst>
              <a:ext uri="{FF2B5EF4-FFF2-40B4-BE49-F238E27FC236}">
                <a16:creationId xmlns:a16="http://schemas.microsoft.com/office/drawing/2014/main" id="{B0AFDD1E-D98E-4669-A80C-9122318113A4}"/>
              </a:ext>
            </a:extLst>
          </p:cNvPr>
          <p:cNvPicPr>
            <a:picLocks noChangeAspect="1"/>
          </p:cNvPicPr>
          <p:nvPr/>
        </p:nvPicPr>
        <p:blipFill>
          <a:blip r:embed="rId3"/>
          <a:stretch>
            <a:fillRect/>
          </a:stretch>
        </p:blipFill>
        <p:spPr>
          <a:xfrm>
            <a:off x="2733675" y="1571415"/>
            <a:ext cx="6724650" cy="3952875"/>
          </a:xfrm>
          <a:prstGeom prst="rect">
            <a:avLst/>
          </a:prstGeom>
        </p:spPr>
      </p:pic>
      <p:pic>
        <p:nvPicPr>
          <p:cNvPr id="7" name="Picture 6">
            <a:extLst>
              <a:ext uri="{FF2B5EF4-FFF2-40B4-BE49-F238E27FC236}">
                <a16:creationId xmlns:a16="http://schemas.microsoft.com/office/drawing/2014/main" id="{75EE9BEC-3E81-4E2F-AC38-2BF2AB7F6011}"/>
              </a:ext>
            </a:extLst>
          </p:cNvPr>
          <p:cNvPicPr>
            <a:picLocks noChangeAspect="1"/>
          </p:cNvPicPr>
          <p:nvPr/>
        </p:nvPicPr>
        <p:blipFill>
          <a:blip r:embed="rId4"/>
          <a:stretch>
            <a:fillRect/>
          </a:stretch>
        </p:blipFill>
        <p:spPr>
          <a:xfrm>
            <a:off x="3981450" y="3505290"/>
            <a:ext cx="8210550" cy="3323727"/>
          </a:xfrm>
          <a:prstGeom prst="rect">
            <a:avLst/>
          </a:prstGeom>
        </p:spPr>
      </p:pic>
    </p:spTree>
    <p:extLst>
      <p:ext uri="{BB962C8B-B14F-4D97-AF65-F5344CB8AC3E}">
        <p14:creationId xmlns:p14="http://schemas.microsoft.com/office/powerpoint/2010/main" val="32229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lawhelp.org/SC</a:t>
            </a:r>
          </a:p>
        </p:txBody>
      </p:sp>
      <p:pic>
        <p:nvPicPr>
          <p:cNvPr id="5" name="Picture 4">
            <a:extLst>
              <a:ext uri="{FF2B5EF4-FFF2-40B4-BE49-F238E27FC236}">
                <a16:creationId xmlns:a16="http://schemas.microsoft.com/office/drawing/2014/main" id="{760C0516-383D-41FD-90AF-464C2ECFAD0B}"/>
              </a:ext>
            </a:extLst>
          </p:cNvPr>
          <p:cNvPicPr>
            <a:picLocks noChangeAspect="1"/>
          </p:cNvPicPr>
          <p:nvPr/>
        </p:nvPicPr>
        <p:blipFill rotWithShape="1">
          <a:blip r:embed="rId3"/>
          <a:srcRect r="9668"/>
          <a:stretch/>
        </p:blipFill>
        <p:spPr>
          <a:xfrm>
            <a:off x="2901069" y="1985962"/>
            <a:ext cx="8810625" cy="4010025"/>
          </a:xfrm>
          <a:prstGeom prst="rect">
            <a:avLst/>
          </a:prstGeom>
        </p:spPr>
      </p:pic>
    </p:spTree>
    <p:extLst>
      <p:ext uri="{BB962C8B-B14F-4D97-AF65-F5344CB8AC3E}">
        <p14:creationId xmlns:p14="http://schemas.microsoft.com/office/powerpoint/2010/main" val="19362421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Law School for Non-Lawyers</a:t>
            </a:r>
          </a:p>
        </p:txBody>
      </p:sp>
      <p:pic>
        <p:nvPicPr>
          <p:cNvPr id="5" name="Picture 4">
            <a:extLst>
              <a:ext uri="{FF2B5EF4-FFF2-40B4-BE49-F238E27FC236}">
                <a16:creationId xmlns:a16="http://schemas.microsoft.com/office/drawing/2014/main" id="{6FA324B5-72C3-4AEF-9219-4D5D7ADDADDC}"/>
              </a:ext>
            </a:extLst>
          </p:cNvPr>
          <p:cNvPicPr>
            <a:picLocks noChangeAspect="1"/>
          </p:cNvPicPr>
          <p:nvPr/>
        </p:nvPicPr>
        <p:blipFill>
          <a:blip r:embed="rId3"/>
          <a:stretch>
            <a:fillRect/>
          </a:stretch>
        </p:blipFill>
        <p:spPr>
          <a:xfrm>
            <a:off x="3171825" y="1866333"/>
            <a:ext cx="2667000" cy="1171575"/>
          </a:xfrm>
          <a:prstGeom prst="rect">
            <a:avLst/>
          </a:prstGeom>
        </p:spPr>
      </p:pic>
      <p:pic>
        <p:nvPicPr>
          <p:cNvPr id="6" name="Picture 5">
            <a:extLst>
              <a:ext uri="{FF2B5EF4-FFF2-40B4-BE49-F238E27FC236}">
                <a16:creationId xmlns:a16="http://schemas.microsoft.com/office/drawing/2014/main" id="{3E50A789-1BA1-4B89-BD60-66E0AE35E98C}"/>
              </a:ext>
            </a:extLst>
          </p:cNvPr>
          <p:cNvPicPr>
            <a:picLocks noChangeAspect="1"/>
          </p:cNvPicPr>
          <p:nvPr/>
        </p:nvPicPr>
        <p:blipFill>
          <a:blip r:embed="rId4"/>
          <a:stretch>
            <a:fillRect/>
          </a:stretch>
        </p:blipFill>
        <p:spPr>
          <a:xfrm>
            <a:off x="3171825" y="3429000"/>
            <a:ext cx="8429625" cy="2872708"/>
          </a:xfrm>
          <a:prstGeom prst="rect">
            <a:avLst/>
          </a:prstGeom>
        </p:spPr>
      </p:pic>
      <p:pic>
        <p:nvPicPr>
          <p:cNvPr id="7" name="Picture 6">
            <a:extLst>
              <a:ext uri="{FF2B5EF4-FFF2-40B4-BE49-F238E27FC236}">
                <a16:creationId xmlns:a16="http://schemas.microsoft.com/office/drawing/2014/main" id="{BB738C6B-5695-4B8B-9D57-F8AD1DD4495A}"/>
              </a:ext>
            </a:extLst>
          </p:cNvPr>
          <p:cNvPicPr>
            <a:picLocks noChangeAspect="1"/>
          </p:cNvPicPr>
          <p:nvPr/>
        </p:nvPicPr>
        <p:blipFill>
          <a:blip r:embed="rId5"/>
          <a:stretch>
            <a:fillRect/>
          </a:stretch>
        </p:blipFill>
        <p:spPr>
          <a:xfrm>
            <a:off x="5838825" y="1856601"/>
            <a:ext cx="2438400" cy="638175"/>
          </a:xfrm>
          <a:prstGeom prst="rect">
            <a:avLst/>
          </a:prstGeom>
        </p:spPr>
      </p:pic>
      <p:pic>
        <p:nvPicPr>
          <p:cNvPr id="8" name="Picture 7">
            <a:extLst>
              <a:ext uri="{FF2B5EF4-FFF2-40B4-BE49-F238E27FC236}">
                <a16:creationId xmlns:a16="http://schemas.microsoft.com/office/drawing/2014/main" id="{D8AA0396-1346-4B39-8A06-66E67FB8685A}"/>
              </a:ext>
            </a:extLst>
          </p:cNvPr>
          <p:cNvPicPr>
            <a:picLocks noChangeAspect="1"/>
          </p:cNvPicPr>
          <p:nvPr/>
        </p:nvPicPr>
        <p:blipFill>
          <a:blip r:embed="rId6"/>
          <a:stretch>
            <a:fillRect/>
          </a:stretch>
        </p:blipFill>
        <p:spPr>
          <a:xfrm>
            <a:off x="5838825" y="2690248"/>
            <a:ext cx="5610225" cy="590550"/>
          </a:xfrm>
          <a:prstGeom prst="rect">
            <a:avLst/>
          </a:prstGeom>
        </p:spPr>
      </p:pic>
      <p:pic>
        <p:nvPicPr>
          <p:cNvPr id="9" name="Picture 8">
            <a:extLst>
              <a:ext uri="{FF2B5EF4-FFF2-40B4-BE49-F238E27FC236}">
                <a16:creationId xmlns:a16="http://schemas.microsoft.com/office/drawing/2014/main" id="{519D07F2-9BF8-4C4B-B410-AA7753071D9B}"/>
              </a:ext>
            </a:extLst>
          </p:cNvPr>
          <p:cNvPicPr>
            <a:picLocks noChangeAspect="1"/>
          </p:cNvPicPr>
          <p:nvPr/>
        </p:nvPicPr>
        <p:blipFill>
          <a:blip r:embed="rId7"/>
          <a:stretch>
            <a:fillRect/>
          </a:stretch>
        </p:blipFill>
        <p:spPr>
          <a:xfrm>
            <a:off x="5891212" y="2349162"/>
            <a:ext cx="3895725" cy="447675"/>
          </a:xfrm>
          <a:prstGeom prst="rect">
            <a:avLst/>
          </a:prstGeom>
        </p:spPr>
      </p:pic>
    </p:spTree>
    <p:extLst>
      <p:ext uri="{BB962C8B-B14F-4D97-AF65-F5344CB8AC3E}">
        <p14:creationId xmlns:p14="http://schemas.microsoft.com/office/powerpoint/2010/main" val="6614763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Overview of SC Judicial System</a:t>
            </a:r>
          </a:p>
        </p:txBody>
      </p:sp>
      <p:pic>
        <p:nvPicPr>
          <p:cNvPr id="5" name="Picture 4">
            <a:extLst>
              <a:ext uri="{FF2B5EF4-FFF2-40B4-BE49-F238E27FC236}">
                <a16:creationId xmlns:a16="http://schemas.microsoft.com/office/drawing/2014/main" id="{60E53B14-D023-4051-8EFA-F98C1759D95A}"/>
              </a:ext>
            </a:extLst>
          </p:cNvPr>
          <p:cNvPicPr>
            <a:picLocks noChangeAspect="1"/>
          </p:cNvPicPr>
          <p:nvPr/>
        </p:nvPicPr>
        <p:blipFill>
          <a:blip r:embed="rId3"/>
          <a:stretch>
            <a:fillRect/>
          </a:stretch>
        </p:blipFill>
        <p:spPr>
          <a:xfrm>
            <a:off x="2901068" y="2060848"/>
            <a:ext cx="9100431" cy="3897039"/>
          </a:xfrm>
          <a:prstGeom prst="rect">
            <a:avLst/>
          </a:prstGeom>
        </p:spPr>
      </p:pic>
    </p:spTree>
    <p:extLst>
      <p:ext uri="{BB962C8B-B14F-4D97-AF65-F5344CB8AC3E}">
        <p14:creationId xmlns:p14="http://schemas.microsoft.com/office/powerpoint/2010/main" val="17682741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 Bar – Law Related Education</a:t>
            </a:r>
          </a:p>
        </p:txBody>
      </p:sp>
      <p:pic>
        <p:nvPicPr>
          <p:cNvPr id="5" name="Picture 4">
            <a:extLst>
              <a:ext uri="{FF2B5EF4-FFF2-40B4-BE49-F238E27FC236}">
                <a16:creationId xmlns:a16="http://schemas.microsoft.com/office/drawing/2014/main" id="{748C6575-814C-4C08-81F6-76CCEFC11CD5}"/>
              </a:ext>
            </a:extLst>
          </p:cNvPr>
          <p:cNvPicPr>
            <a:picLocks noChangeAspect="1"/>
          </p:cNvPicPr>
          <p:nvPr/>
        </p:nvPicPr>
        <p:blipFill>
          <a:blip r:embed="rId3"/>
          <a:stretch>
            <a:fillRect/>
          </a:stretch>
        </p:blipFill>
        <p:spPr>
          <a:xfrm>
            <a:off x="2901069" y="2019300"/>
            <a:ext cx="9013983" cy="4335038"/>
          </a:xfrm>
          <a:prstGeom prst="rect">
            <a:avLst/>
          </a:prstGeom>
        </p:spPr>
      </p:pic>
    </p:spTree>
    <p:extLst>
      <p:ext uri="{BB962C8B-B14F-4D97-AF65-F5344CB8AC3E}">
        <p14:creationId xmlns:p14="http://schemas.microsoft.com/office/powerpoint/2010/main" val="2505042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 Judicial Department: </a:t>
            </a:r>
            <a:b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Educational Resources</a:t>
            </a:r>
          </a:p>
        </p:txBody>
      </p:sp>
      <p:pic>
        <p:nvPicPr>
          <p:cNvPr id="5" name="Picture 4">
            <a:extLst>
              <a:ext uri="{FF2B5EF4-FFF2-40B4-BE49-F238E27FC236}">
                <a16:creationId xmlns:a16="http://schemas.microsoft.com/office/drawing/2014/main" id="{643CEB22-F1A3-42BC-814A-DA58B5254A01}"/>
              </a:ext>
            </a:extLst>
          </p:cNvPr>
          <p:cNvPicPr>
            <a:picLocks noChangeAspect="1"/>
          </p:cNvPicPr>
          <p:nvPr/>
        </p:nvPicPr>
        <p:blipFill>
          <a:blip r:embed="rId3"/>
          <a:stretch>
            <a:fillRect/>
          </a:stretch>
        </p:blipFill>
        <p:spPr>
          <a:xfrm>
            <a:off x="3457575" y="2270807"/>
            <a:ext cx="7929932" cy="4474001"/>
          </a:xfrm>
          <a:prstGeom prst="rect">
            <a:avLst/>
          </a:prstGeom>
        </p:spPr>
      </p:pic>
    </p:spTree>
    <p:extLst>
      <p:ext uri="{BB962C8B-B14F-4D97-AF65-F5344CB8AC3E}">
        <p14:creationId xmlns:p14="http://schemas.microsoft.com/office/powerpoint/2010/main" val="2740429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 Law for Kids</a:t>
            </a:r>
          </a:p>
        </p:txBody>
      </p:sp>
      <p:pic>
        <p:nvPicPr>
          <p:cNvPr id="6" name="Picture 5">
            <a:extLst>
              <a:ext uri="{FF2B5EF4-FFF2-40B4-BE49-F238E27FC236}">
                <a16:creationId xmlns:a16="http://schemas.microsoft.com/office/drawing/2014/main" id="{594B8301-684E-4D76-B4D8-515951CE1499}"/>
              </a:ext>
            </a:extLst>
          </p:cNvPr>
          <p:cNvPicPr>
            <a:picLocks noChangeAspect="1"/>
          </p:cNvPicPr>
          <p:nvPr/>
        </p:nvPicPr>
        <p:blipFill>
          <a:blip r:embed="rId3"/>
          <a:stretch>
            <a:fillRect/>
          </a:stretch>
        </p:blipFill>
        <p:spPr>
          <a:xfrm>
            <a:off x="10067925" y="4944253"/>
            <a:ext cx="2124075" cy="1076325"/>
          </a:xfrm>
          <a:prstGeom prst="rect">
            <a:avLst/>
          </a:prstGeom>
        </p:spPr>
      </p:pic>
      <p:grpSp>
        <p:nvGrpSpPr>
          <p:cNvPr id="10" name="Group 9">
            <a:extLst>
              <a:ext uri="{FF2B5EF4-FFF2-40B4-BE49-F238E27FC236}">
                <a16:creationId xmlns:a16="http://schemas.microsoft.com/office/drawing/2014/main" id="{3F2F13D6-FEEB-42DE-9427-C2663E64919B}"/>
              </a:ext>
            </a:extLst>
          </p:cNvPr>
          <p:cNvGrpSpPr/>
          <p:nvPr/>
        </p:nvGrpSpPr>
        <p:grpSpPr>
          <a:xfrm>
            <a:off x="5198705" y="1514301"/>
            <a:ext cx="2804306" cy="5343699"/>
            <a:chOff x="4290206" y="1019953"/>
            <a:chExt cx="3362325" cy="6343650"/>
          </a:xfrm>
        </p:grpSpPr>
        <p:pic>
          <p:nvPicPr>
            <p:cNvPr id="8" name="Picture 7">
              <a:extLst>
                <a:ext uri="{FF2B5EF4-FFF2-40B4-BE49-F238E27FC236}">
                  <a16:creationId xmlns:a16="http://schemas.microsoft.com/office/drawing/2014/main" id="{CFFA66D3-AC8E-4D41-975D-92B8F6A5A111}"/>
                </a:ext>
              </a:extLst>
            </p:cNvPr>
            <p:cNvPicPr>
              <a:picLocks noChangeAspect="1"/>
            </p:cNvPicPr>
            <p:nvPr/>
          </p:nvPicPr>
          <p:blipFill>
            <a:blip r:embed="rId4"/>
            <a:stretch>
              <a:fillRect/>
            </a:stretch>
          </p:blipFill>
          <p:spPr>
            <a:xfrm>
              <a:off x="4290206" y="2591578"/>
              <a:ext cx="3314700" cy="4772025"/>
            </a:xfrm>
            <a:prstGeom prst="rect">
              <a:avLst/>
            </a:prstGeom>
          </p:spPr>
        </p:pic>
        <p:pic>
          <p:nvPicPr>
            <p:cNvPr id="9" name="Picture 8">
              <a:extLst>
                <a:ext uri="{FF2B5EF4-FFF2-40B4-BE49-F238E27FC236}">
                  <a16:creationId xmlns:a16="http://schemas.microsoft.com/office/drawing/2014/main" id="{F7586D48-C991-46BA-9B95-4BD925061C4C}"/>
                </a:ext>
              </a:extLst>
            </p:cNvPr>
            <p:cNvPicPr>
              <a:picLocks noChangeAspect="1"/>
            </p:cNvPicPr>
            <p:nvPr/>
          </p:nvPicPr>
          <p:blipFill>
            <a:blip r:embed="rId5"/>
            <a:stretch>
              <a:fillRect/>
            </a:stretch>
          </p:blipFill>
          <p:spPr>
            <a:xfrm>
              <a:off x="4290206" y="1019953"/>
              <a:ext cx="3362325" cy="1571625"/>
            </a:xfrm>
            <a:prstGeom prst="rect">
              <a:avLst/>
            </a:prstGeom>
          </p:spPr>
        </p:pic>
      </p:grpSp>
      <p:pic>
        <p:nvPicPr>
          <p:cNvPr id="11" name="Picture 10">
            <a:extLst>
              <a:ext uri="{FF2B5EF4-FFF2-40B4-BE49-F238E27FC236}">
                <a16:creationId xmlns:a16="http://schemas.microsoft.com/office/drawing/2014/main" id="{F3D9148B-35C8-458C-AD9A-2953F5EE8174}"/>
              </a:ext>
            </a:extLst>
          </p:cNvPr>
          <p:cNvPicPr>
            <a:picLocks noChangeAspect="1"/>
          </p:cNvPicPr>
          <p:nvPr/>
        </p:nvPicPr>
        <p:blipFill>
          <a:blip r:embed="rId6"/>
          <a:stretch>
            <a:fillRect/>
          </a:stretch>
        </p:blipFill>
        <p:spPr>
          <a:xfrm>
            <a:off x="4038600" y="3544122"/>
            <a:ext cx="8058150" cy="1304925"/>
          </a:xfrm>
          <a:prstGeom prst="rect">
            <a:avLst/>
          </a:prstGeom>
        </p:spPr>
      </p:pic>
    </p:spTree>
    <p:extLst>
      <p:ext uri="{BB962C8B-B14F-4D97-AF65-F5344CB8AC3E}">
        <p14:creationId xmlns:p14="http://schemas.microsoft.com/office/powerpoint/2010/main" val="2487593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6A5B64-CBCD-46F5-A23D-D530B81B0A50}"/>
              </a:ext>
            </a:extLst>
          </p:cNvPr>
          <p:cNvPicPr>
            <a:picLocks noChangeAspect="1"/>
          </p:cNvPicPr>
          <p:nvPr/>
        </p:nvPicPr>
        <p:blipFill>
          <a:blip r:embed="rId3"/>
          <a:stretch>
            <a:fillRect/>
          </a:stretch>
        </p:blipFill>
        <p:spPr>
          <a:xfrm>
            <a:off x="7287209" y="277120"/>
            <a:ext cx="4152122" cy="5397758"/>
          </a:xfrm>
          <a:prstGeom prst="rect">
            <a:avLst/>
          </a:prstGeom>
        </p:spPr>
      </p:pic>
      <p:sp>
        <p:nvSpPr>
          <p:cNvPr id="3" name="Rectangle 2">
            <a:extLst>
              <a:ext uri="{FF2B5EF4-FFF2-40B4-BE49-F238E27FC236}">
                <a16:creationId xmlns:a16="http://schemas.microsoft.com/office/drawing/2014/main" id="{52024290-1B2F-4E7C-9EAD-37AF06FA12D3}"/>
              </a:ext>
            </a:extLst>
          </p:cNvPr>
          <p:cNvSpPr/>
          <p:nvPr/>
        </p:nvSpPr>
        <p:spPr>
          <a:xfrm>
            <a:off x="6217297" y="5934548"/>
            <a:ext cx="6096000" cy="923330"/>
          </a:xfrm>
          <a:prstGeom prst="rect">
            <a:avLst/>
          </a:prstGeom>
        </p:spPr>
        <p:txBody>
          <a:bodyPr>
            <a:spAutoFit/>
          </a:bodyPr>
          <a:lstStyle/>
          <a:p>
            <a:r>
              <a:rPr lang="en-US" dirty="0">
                <a:hlinkClick r:id="rId4"/>
              </a:rPr>
              <a:t>Kentucky Pack Horse Librarians: https://www.smithsonianmag.com/history/horse-riding-librarians-were-great-depression-bookmobiles-180963786/</a:t>
            </a:r>
            <a:r>
              <a:rPr lang="en-US" dirty="0"/>
              <a:t> </a:t>
            </a:r>
          </a:p>
        </p:txBody>
      </p:sp>
      <p:sp>
        <p:nvSpPr>
          <p:cNvPr id="4" name="TextBox 3">
            <a:extLst>
              <a:ext uri="{FF2B5EF4-FFF2-40B4-BE49-F238E27FC236}">
                <a16:creationId xmlns:a16="http://schemas.microsoft.com/office/drawing/2014/main" id="{35A4A197-3A20-4764-A0BF-88634E4AA9FD}"/>
              </a:ext>
            </a:extLst>
          </p:cNvPr>
          <p:cNvSpPr txBox="1"/>
          <p:nvPr/>
        </p:nvSpPr>
        <p:spPr>
          <a:xfrm>
            <a:off x="453829" y="1158470"/>
            <a:ext cx="6606073" cy="7232749"/>
          </a:xfrm>
          <a:prstGeom prst="rect">
            <a:avLst/>
          </a:prstGeom>
          <a:noFill/>
        </p:spPr>
        <p:txBody>
          <a:bodyPr wrap="square" rtlCol="0">
            <a:spAutoFit/>
          </a:bodyPr>
          <a:lstStyle/>
          <a:p>
            <a:pPr marL="342900" indent="-342900">
              <a:buFont typeface="Arial" panose="020B0604020202020204" pitchFamily="34" charset="0"/>
              <a:buChar char="•"/>
            </a:pPr>
            <a:r>
              <a:rPr lang="en-US" sz="3200" dirty="0">
                <a:solidFill>
                  <a:schemeClr val="accent1"/>
                </a:solidFill>
                <a:latin typeface="Times New Roman" panose="02020603050405020304" pitchFamily="18" charset="0"/>
                <a:cs typeface="Times New Roman" panose="02020603050405020304" pitchFamily="18" charset="0"/>
              </a:rPr>
              <a:t>Folks traveled to the law school library from around the state</a:t>
            </a:r>
          </a:p>
          <a:p>
            <a:pPr marL="800100" lvl="1"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Unaware of:</a:t>
            </a:r>
          </a:p>
          <a:p>
            <a:pPr marL="1257300" lvl="2"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 resources in their area</a:t>
            </a:r>
          </a:p>
          <a:p>
            <a:pPr marL="1257300" lvl="2" indent="-34290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great free online legal materials</a:t>
            </a:r>
          </a:p>
          <a:p>
            <a:pPr marL="342900" indent="-342900">
              <a:buFont typeface="Arial" panose="020B0604020202020204" pitchFamily="34" charset="0"/>
              <a:buChar char="•"/>
            </a:pPr>
            <a:r>
              <a:rPr lang="en-US" sz="2800" dirty="0">
                <a:solidFill>
                  <a:schemeClr val="accent1"/>
                </a:solidFill>
                <a:latin typeface="Times New Roman" panose="02020603050405020304" pitchFamily="18" charset="0"/>
                <a:cs typeface="Times New Roman" panose="02020603050405020304" pitchFamily="18" charset="0"/>
              </a:rPr>
              <a:t>So, we decided to become Circuit Riders</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travel the state</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dirty="0">
                <a:solidFill>
                  <a:prstClr val="black"/>
                </a:solidFill>
                <a:latin typeface="Times New Roman" panose="02020603050405020304" pitchFamily="18" charset="0"/>
                <a:cs typeface="Times New Roman" panose="02020603050405020304" pitchFamily="18" charset="0"/>
              </a:rPr>
              <a:t>Training the trainer</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To the places where people go for help---to </a:t>
            </a:r>
            <a:r>
              <a:rPr kumimoji="0" lang="en-US" sz="2800" b="0" i="0" u="none" strike="noStrike" kern="1200" cap="none" spc="0" normalizeH="0" baseline="0" noProof="0" dirty="0">
                <a:ln>
                  <a:noFill/>
                </a:ln>
                <a:solidFill>
                  <a:prstClr val="black"/>
                </a:solidFill>
                <a:effectLst/>
                <a:highlight>
                  <a:srgbClr val="FFFF00"/>
                </a:highlight>
                <a:uLnTx/>
                <a:uFillTx/>
                <a:latin typeface="Times New Roman" panose="02020603050405020304" pitchFamily="18" charset="0"/>
                <a:ea typeface="+mn-ea"/>
                <a:cs typeface="Times New Roman" panose="02020603050405020304" pitchFamily="18" charset="0"/>
              </a:rPr>
              <a:t>LIBRARIES</a:t>
            </a:r>
          </a:p>
          <a:p>
            <a:pPr marL="1257300" lvl="2" indent="-342900">
              <a:buFont typeface="Arial" panose="020B0604020202020204" pitchFamily="34" charset="0"/>
              <a:buChar char="•"/>
            </a:pPr>
            <a:r>
              <a:rPr lang="en-US" sz="2800" dirty="0">
                <a:solidFill>
                  <a:prstClr val="black"/>
                </a:solidFill>
                <a:latin typeface="Times New Roman" panose="02020603050405020304" pitchFamily="18" charset="0"/>
                <a:cs typeface="Times New Roman" panose="02020603050405020304" pitchFamily="18" charset="0"/>
              </a:rPr>
              <a:t>Public </a:t>
            </a:r>
          </a:p>
          <a:p>
            <a:pPr marL="1257300" lvl="2" indent="-342900">
              <a:buFont typeface="Arial" panose="020B0604020202020204" pitchFamily="34" charset="0"/>
              <a:buChar cha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Academic</a:t>
            </a:r>
          </a:p>
          <a:p>
            <a:pPr marL="800100" lvl="1" indent="-3429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1257300" lvl="2" indent="-342900">
              <a:buFont typeface="Arial" panose="020B0604020202020204" pitchFamily="34" charset="0"/>
              <a:buChar cha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5" name="TextBox 4">
            <a:extLst>
              <a:ext uri="{FF2B5EF4-FFF2-40B4-BE49-F238E27FC236}">
                <a16:creationId xmlns:a16="http://schemas.microsoft.com/office/drawing/2014/main" id="{CC7689EB-22B6-4EA8-AAF4-FE4ACCDC9C58}"/>
              </a:ext>
            </a:extLst>
          </p:cNvPr>
          <p:cNvSpPr txBox="1"/>
          <p:nvPr/>
        </p:nvSpPr>
        <p:spPr>
          <a:xfrm>
            <a:off x="572876" y="374573"/>
            <a:ext cx="6487025" cy="707886"/>
          </a:xfrm>
          <a:prstGeom prst="rect">
            <a:avLst/>
          </a:prstGeom>
          <a:noFill/>
        </p:spPr>
        <p:txBody>
          <a:bodyPr wrap="square" rtlCol="0">
            <a:spAutoFit/>
          </a:bodyPr>
          <a:lstStyle/>
          <a:p>
            <a:r>
              <a:rPr lang="en-US" sz="4000" dirty="0">
                <a:solidFill>
                  <a:srgbClr val="0070C0"/>
                </a:solidFill>
              </a:rPr>
              <a:t>How Circuit Riders Began</a:t>
            </a:r>
          </a:p>
        </p:txBody>
      </p:sp>
      <p:pic>
        <p:nvPicPr>
          <p:cNvPr id="6" name="Picture 5">
            <a:extLst>
              <a:ext uri="{FF2B5EF4-FFF2-40B4-BE49-F238E27FC236}">
                <a16:creationId xmlns:a16="http://schemas.microsoft.com/office/drawing/2014/main" id="{7198B3F5-FB8D-4793-B9AA-C9368A5EFE7E}"/>
              </a:ext>
            </a:extLst>
          </p:cNvPr>
          <p:cNvPicPr>
            <a:picLocks noChangeAspect="1"/>
          </p:cNvPicPr>
          <p:nvPr/>
        </p:nvPicPr>
        <p:blipFill>
          <a:blip r:embed="rId5"/>
          <a:stretch>
            <a:fillRect/>
          </a:stretch>
        </p:blipFill>
        <p:spPr>
          <a:xfrm>
            <a:off x="9522614" y="4023142"/>
            <a:ext cx="2408129" cy="2152075"/>
          </a:xfrm>
          <a:prstGeom prst="rect">
            <a:avLst/>
          </a:prstGeom>
        </p:spPr>
      </p:pic>
    </p:spTree>
    <p:extLst>
      <p:ext uri="{BB962C8B-B14F-4D97-AF65-F5344CB8AC3E}">
        <p14:creationId xmlns:p14="http://schemas.microsoft.com/office/powerpoint/2010/main" val="2392906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2"/>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3388064" y="94087"/>
            <a:ext cx="8086987" cy="203132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STATE CIVICS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SC Legislature Website: </a:t>
            </a:r>
            <a:b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600" b="0" i="1"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Student Connection</a:t>
            </a:r>
          </a:p>
        </p:txBody>
      </p:sp>
      <p:pic>
        <p:nvPicPr>
          <p:cNvPr id="5" name="Picture 4">
            <a:extLst>
              <a:ext uri="{FF2B5EF4-FFF2-40B4-BE49-F238E27FC236}">
                <a16:creationId xmlns:a16="http://schemas.microsoft.com/office/drawing/2014/main" id="{4C74B530-9977-46E5-B405-001370FFDC0B}"/>
              </a:ext>
            </a:extLst>
          </p:cNvPr>
          <p:cNvPicPr>
            <a:picLocks noChangeAspect="1"/>
          </p:cNvPicPr>
          <p:nvPr/>
        </p:nvPicPr>
        <p:blipFill>
          <a:blip r:embed="rId3"/>
          <a:stretch>
            <a:fillRect/>
          </a:stretch>
        </p:blipFill>
        <p:spPr>
          <a:xfrm>
            <a:off x="3034193" y="2290762"/>
            <a:ext cx="4124325" cy="2762250"/>
          </a:xfrm>
          <a:prstGeom prst="rect">
            <a:avLst/>
          </a:prstGeom>
        </p:spPr>
      </p:pic>
      <p:pic>
        <p:nvPicPr>
          <p:cNvPr id="6" name="Picture 5">
            <a:extLst>
              <a:ext uri="{FF2B5EF4-FFF2-40B4-BE49-F238E27FC236}">
                <a16:creationId xmlns:a16="http://schemas.microsoft.com/office/drawing/2014/main" id="{B7DC8AFA-9270-4883-95AD-E682323CBA5E}"/>
              </a:ext>
            </a:extLst>
          </p:cNvPr>
          <p:cNvPicPr>
            <a:picLocks noChangeAspect="1"/>
          </p:cNvPicPr>
          <p:nvPr/>
        </p:nvPicPr>
        <p:blipFill>
          <a:blip r:embed="rId4"/>
          <a:stretch>
            <a:fillRect/>
          </a:stretch>
        </p:blipFill>
        <p:spPr>
          <a:xfrm>
            <a:off x="7667625" y="3671887"/>
            <a:ext cx="4076700" cy="2847975"/>
          </a:xfrm>
          <a:prstGeom prst="rect">
            <a:avLst/>
          </a:prstGeom>
        </p:spPr>
      </p:pic>
    </p:spTree>
    <p:extLst>
      <p:ext uri="{BB962C8B-B14F-4D97-AF65-F5344CB8AC3E}">
        <p14:creationId xmlns:p14="http://schemas.microsoft.com/office/powerpoint/2010/main" val="2785541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917726-E099-44AA-893A-A81A5B0B36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58" y="86143"/>
            <a:ext cx="7990476" cy="6685714"/>
          </a:xfrm>
          <a:prstGeom prst="rect">
            <a:avLst/>
          </a:prstGeom>
        </p:spPr>
      </p:pic>
      <p:sp>
        <p:nvSpPr>
          <p:cNvPr id="4" name="TextBox 3">
            <a:extLst>
              <a:ext uri="{FF2B5EF4-FFF2-40B4-BE49-F238E27FC236}">
                <a16:creationId xmlns:a16="http://schemas.microsoft.com/office/drawing/2014/main" id="{4DA2CBC6-FC9A-4CCC-9EE1-6A6764F152FA}"/>
              </a:ext>
            </a:extLst>
          </p:cNvPr>
          <p:cNvSpPr txBox="1"/>
          <p:nvPr/>
        </p:nvSpPr>
        <p:spPr>
          <a:xfrm>
            <a:off x="7162800" y="5756988"/>
            <a:ext cx="5029200" cy="369332"/>
          </a:xfrm>
          <a:prstGeom prst="rect">
            <a:avLst/>
          </a:prstGeom>
          <a:noFill/>
        </p:spPr>
        <p:txBody>
          <a:bodyPr wrap="square" rtlCol="0">
            <a:spAutoFit/>
          </a:bodyPr>
          <a:lstStyle/>
          <a:p>
            <a:r>
              <a:rPr lang="en-US" dirty="0">
                <a:hlinkClick r:id="rId4"/>
              </a:rPr>
              <a:t>https://statelibrary.sc.libcal.com/event/4242703</a:t>
            </a:r>
            <a:r>
              <a:rPr lang="en-US" dirty="0"/>
              <a:t> </a:t>
            </a:r>
          </a:p>
        </p:txBody>
      </p:sp>
      <p:sp>
        <p:nvSpPr>
          <p:cNvPr id="5" name="Rectangle: Rounded Corners 4">
            <a:extLst>
              <a:ext uri="{FF2B5EF4-FFF2-40B4-BE49-F238E27FC236}">
                <a16:creationId xmlns:a16="http://schemas.microsoft.com/office/drawing/2014/main" id="{C22E7529-5ED6-4E94-9CB0-4D84B07AB894}"/>
              </a:ext>
            </a:extLst>
          </p:cNvPr>
          <p:cNvSpPr/>
          <p:nvPr/>
        </p:nvSpPr>
        <p:spPr>
          <a:xfrm>
            <a:off x="3816219" y="5589037"/>
            <a:ext cx="3051111" cy="979714"/>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3862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D2F1D85-3A08-4CC3-A67E-1BC27654C339}"/>
              </a:ext>
            </a:extLst>
          </p:cNvPr>
          <p:cNvSpPr/>
          <p:nvPr/>
        </p:nvSpPr>
        <p:spPr>
          <a:xfrm>
            <a:off x="0" y="-17417"/>
            <a:ext cx="12192000" cy="2140592"/>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BAB5AD35-13FA-4AC5-834E-C5982707C61D}"/>
              </a:ext>
            </a:extLst>
          </p:cNvPr>
          <p:cNvSpPr/>
          <p:nvPr/>
        </p:nvSpPr>
        <p:spPr>
          <a:xfrm>
            <a:off x="116146" y="520126"/>
            <a:ext cx="2533095" cy="2317458"/>
          </a:xfrm>
          <a:prstGeom prst="rect">
            <a:avLst/>
          </a:prstGeom>
          <a:solidFill>
            <a:schemeClr val="bg1"/>
          </a:solidFill>
          <a:ln w="28575">
            <a:solidFill>
              <a:srgbClr val="2157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192218" y="713774"/>
            <a:ext cx="2380952" cy="2123810"/>
          </a:xfrm>
          <a:prstGeom prst="rect">
            <a:avLst/>
          </a:prstGeom>
        </p:spPr>
      </p:pic>
      <p:sp>
        <p:nvSpPr>
          <p:cNvPr id="7" name="TextBox 6">
            <a:extLst>
              <a:ext uri="{FF2B5EF4-FFF2-40B4-BE49-F238E27FC236}">
                <a16:creationId xmlns:a16="http://schemas.microsoft.com/office/drawing/2014/main" id="{C4621237-3EDD-4EE3-9216-395DAEEAB5A3}"/>
              </a:ext>
            </a:extLst>
          </p:cNvPr>
          <p:cNvSpPr txBox="1"/>
          <p:nvPr/>
        </p:nvSpPr>
        <p:spPr>
          <a:xfrm>
            <a:off x="2725313" y="899781"/>
            <a:ext cx="561821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CONTACT US</a:t>
            </a:r>
          </a:p>
        </p:txBody>
      </p:sp>
      <p:graphicFrame>
        <p:nvGraphicFramePr>
          <p:cNvPr id="3" name="Table 2">
            <a:extLst>
              <a:ext uri="{FF2B5EF4-FFF2-40B4-BE49-F238E27FC236}">
                <a16:creationId xmlns:a16="http://schemas.microsoft.com/office/drawing/2014/main" id="{FE742931-A7C0-435C-B497-9394EE4A743C}"/>
              </a:ext>
            </a:extLst>
          </p:cNvPr>
          <p:cNvGraphicFramePr>
            <a:graphicFrameLocks noGrp="1"/>
          </p:cNvGraphicFramePr>
          <p:nvPr>
            <p:extLst>
              <p:ext uri="{D42A27DB-BD31-4B8C-83A1-F6EECF244321}">
                <p14:modId xmlns:p14="http://schemas.microsoft.com/office/powerpoint/2010/main" val="3458243668"/>
              </p:ext>
            </p:extLst>
          </p:nvPr>
        </p:nvGraphicFramePr>
        <p:xfrm>
          <a:off x="3144416" y="2221206"/>
          <a:ext cx="8264678" cy="4665773"/>
        </p:xfrm>
        <a:graphic>
          <a:graphicData uri="http://schemas.openxmlformats.org/drawingml/2006/table">
            <a:tbl>
              <a:tblPr bandRow="1">
                <a:tableStyleId>{5C22544A-7EE6-4342-B048-85BDC9FD1C3A}</a:tableStyleId>
              </a:tblPr>
              <a:tblGrid>
                <a:gridCol w="2034074">
                  <a:extLst>
                    <a:ext uri="{9D8B030D-6E8A-4147-A177-3AD203B41FA5}">
                      <a16:colId xmlns:a16="http://schemas.microsoft.com/office/drawing/2014/main" val="576747058"/>
                    </a:ext>
                  </a:extLst>
                </a:gridCol>
                <a:gridCol w="1981011">
                  <a:extLst>
                    <a:ext uri="{9D8B030D-6E8A-4147-A177-3AD203B41FA5}">
                      <a16:colId xmlns:a16="http://schemas.microsoft.com/office/drawing/2014/main" val="2241154510"/>
                    </a:ext>
                  </a:extLst>
                </a:gridCol>
                <a:gridCol w="117254">
                  <a:extLst>
                    <a:ext uri="{9D8B030D-6E8A-4147-A177-3AD203B41FA5}">
                      <a16:colId xmlns:a16="http://schemas.microsoft.com/office/drawing/2014/main" val="2432202871"/>
                    </a:ext>
                  </a:extLst>
                </a:gridCol>
                <a:gridCol w="2035211">
                  <a:extLst>
                    <a:ext uri="{9D8B030D-6E8A-4147-A177-3AD203B41FA5}">
                      <a16:colId xmlns:a16="http://schemas.microsoft.com/office/drawing/2014/main" val="2492002399"/>
                    </a:ext>
                  </a:extLst>
                </a:gridCol>
                <a:gridCol w="2097128">
                  <a:extLst>
                    <a:ext uri="{9D8B030D-6E8A-4147-A177-3AD203B41FA5}">
                      <a16:colId xmlns:a16="http://schemas.microsoft.com/office/drawing/2014/main" val="148355490"/>
                    </a:ext>
                  </a:extLst>
                </a:gridCol>
              </a:tblGrid>
              <a:tr h="2300552">
                <a:tc>
                  <a:txBody>
                    <a:bodyPr/>
                    <a:lstStyle/>
                    <a:p>
                      <a:endParaRPr lang="en-US" dirty="0"/>
                    </a:p>
                    <a:p>
                      <a:endParaRPr lang="en-US" dirty="0"/>
                    </a:p>
                    <a:p>
                      <a:endParaRPr lang="en-US" dirty="0"/>
                    </a:p>
                    <a:p>
                      <a:endParaRPr lang="en-US" dirty="0"/>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tc>
                  <a:txBody>
                    <a:bodyPr/>
                    <a:lstStyle/>
                    <a:p>
                      <a:endParaRPr lang="en-US" dirty="0"/>
                    </a:p>
                    <a:p>
                      <a:endParaRPr lang="en-US" dirty="0"/>
                    </a:p>
                    <a:p>
                      <a:endParaRPr lang="en-US" dirty="0"/>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tc gridSpan="2">
                  <a:txBody>
                    <a:bodyPr/>
                    <a:lstStyle/>
                    <a:p>
                      <a:endParaRPr lang="en-US" dirty="0"/>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tc hMerge="1">
                  <a:txBody>
                    <a:bodyPr/>
                    <a:lstStyle/>
                    <a:p>
                      <a:endParaRPr lang="en-US"/>
                    </a:p>
                  </a:txBody>
                  <a:tcPr/>
                </a:tc>
                <a:tc>
                  <a:txBody>
                    <a:bodyPr/>
                    <a:lstStyle/>
                    <a:p>
                      <a:endParaRPr lang="en-US" dirty="0"/>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extLst>
                  <a:ext uri="{0D108BD9-81ED-4DB2-BD59-A6C34878D82A}">
                    <a16:rowId xmlns:a16="http://schemas.microsoft.com/office/drawing/2014/main" val="422186023"/>
                  </a:ext>
                </a:extLst>
              </a:tr>
              <a:tr h="1534779">
                <a:tc>
                  <a:txBody>
                    <a:bodyPr/>
                    <a:lstStyle/>
                    <a:p>
                      <a:endParaRPr lang="en-US" sz="1600" dirty="0"/>
                    </a:p>
                    <a:p>
                      <a:r>
                        <a:rPr lang="en-US" sz="1600" dirty="0">
                          <a:hlinkClick r:id="rId4"/>
                        </a:rPr>
                        <a:t>brackmad@law.sc.edu</a:t>
                      </a:r>
                      <a:r>
                        <a:rPr lang="en-US" sz="1600" dirty="0"/>
                        <a:t> </a:t>
                      </a:r>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tc>
                  <a:txBody>
                    <a:bodyPr/>
                    <a:lstStyle/>
                    <a:p>
                      <a:endParaRPr lang="en-US" sz="1600" dirty="0"/>
                    </a:p>
                    <a:p>
                      <a:r>
                        <a:rPr lang="en-US" sz="1600" dirty="0">
                          <a:hlinkClick r:id="rId5"/>
                        </a:rPr>
                        <a:t>conroyt@law.sc.edu</a:t>
                      </a:r>
                      <a:r>
                        <a:rPr lang="en-US" sz="1600" dirty="0"/>
                        <a:t> </a:t>
                      </a:r>
                    </a:p>
                    <a:p>
                      <a:endParaRPr lang="en-US" sz="1600" dirty="0"/>
                    </a:p>
                    <a:p>
                      <a:endParaRPr lang="en-US" sz="1600" dirty="0"/>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tc gridSpan="2">
                  <a:txBody>
                    <a:bodyPr/>
                    <a:lstStyle/>
                    <a:p>
                      <a:endParaRPr lang="en-US" sz="1600" dirty="0">
                        <a:hlinkClick r:id="rId6"/>
                      </a:endParaRPr>
                    </a:p>
                    <a:p>
                      <a:r>
                        <a:rPr lang="en-US" sz="1600" dirty="0">
                          <a:hlinkClick r:id="rId6"/>
                        </a:rPr>
                        <a:t>glennaj2@law.sc.edu</a:t>
                      </a:r>
                      <a:r>
                        <a:rPr lang="en-US" sz="1600" dirty="0"/>
                        <a:t> </a:t>
                      </a:r>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tc hMerge="1">
                  <a:txBody>
                    <a:bodyPr/>
                    <a:lstStyle/>
                    <a:p>
                      <a:endParaRPr lang="en-US"/>
                    </a:p>
                  </a:txBody>
                  <a:tcPr/>
                </a:tc>
                <a:tc>
                  <a:txBody>
                    <a:bodyPr/>
                    <a:lstStyle/>
                    <a:p>
                      <a:endParaRPr lang="en-US" sz="1600" dirty="0"/>
                    </a:p>
                    <a:p>
                      <a:r>
                        <a:rPr lang="en-US" sz="1600" dirty="0">
                          <a:hlinkClick r:id="rId7"/>
                        </a:rPr>
                        <a:t>rossea@law.sc.edu</a:t>
                      </a:r>
                      <a:r>
                        <a:rPr lang="en-US" sz="1600" dirty="0"/>
                        <a:t> </a:t>
                      </a:r>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noFill/>
                  </a:tcPr>
                </a:tc>
                <a:extLst>
                  <a:ext uri="{0D108BD9-81ED-4DB2-BD59-A6C34878D82A}">
                    <a16:rowId xmlns:a16="http://schemas.microsoft.com/office/drawing/2014/main" val="1416767328"/>
                  </a:ext>
                </a:extLst>
              </a:tr>
              <a:tr h="830442">
                <a:tc gridSpan="3">
                  <a:txBody>
                    <a:bodyPr/>
                    <a:lstStyle/>
                    <a:p>
                      <a:r>
                        <a:rPr lang="en-US" b="0" dirty="0">
                          <a:solidFill>
                            <a:schemeClr val="tx1"/>
                          </a:solidFill>
                        </a:rPr>
                        <a:t>Reference Desk</a:t>
                      </a:r>
                      <a:r>
                        <a:rPr lang="en-US" dirty="0"/>
                        <a:t>: </a:t>
                      </a:r>
                      <a:r>
                        <a:rPr lang="en-US" dirty="0">
                          <a:hlinkClick r:id="rId8"/>
                        </a:rPr>
                        <a:t>www.lawref@law.sc.edu</a:t>
                      </a:r>
                      <a:r>
                        <a:rPr lang="en-US" dirty="0"/>
                        <a:t>   </a:t>
                      </a:r>
                    </a:p>
                    <a:p>
                      <a:r>
                        <a:rPr lang="en-US" dirty="0"/>
                        <a:t>803-777-5902</a:t>
                      </a:r>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r>
                        <a:rPr lang="en-US" sz="3600" baseline="0" dirty="0">
                          <a:solidFill>
                            <a:srgbClr val="000000"/>
                          </a:solidFill>
                        </a:rPr>
                        <a:t>@</a:t>
                      </a:r>
                      <a:r>
                        <a:rPr lang="en-US" sz="3600" baseline="0" dirty="0" err="1">
                          <a:solidFill>
                            <a:srgbClr val="000000"/>
                          </a:solidFill>
                        </a:rPr>
                        <a:t>UofSCLawLib</a:t>
                      </a:r>
                      <a:endParaRPr lang="en-US" sz="3600" baseline="0" dirty="0">
                        <a:solidFill>
                          <a:srgbClr val="000000"/>
                        </a:solidFill>
                      </a:endParaRPr>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p>
                  </a:txBody>
                  <a:tcPr>
                    <a:lnL w="12700" cap="flat" cmpd="sng" algn="ctr">
                      <a:solidFill>
                        <a:srgbClr val="21578A"/>
                      </a:solidFill>
                      <a:prstDash val="solid"/>
                      <a:round/>
                      <a:headEnd type="none" w="med" len="med"/>
                      <a:tailEnd type="none" w="med" len="med"/>
                    </a:lnL>
                    <a:lnR w="12700" cap="flat" cmpd="sng" algn="ctr">
                      <a:solidFill>
                        <a:srgbClr val="21578A"/>
                      </a:solidFill>
                      <a:prstDash val="solid"/>
                      <a:round/>
                      <a:headEnd type="none" w="med" len="med"/>
                      <a:tailEnd type="none" w="med" len="med"/>
                    </a:lnR>
                    <a:lnT w="12700" cap="flat" cmpd="sng" algn="ctr">
                      <a:solidFill>
                        <a:srgbClr val="21578A"/>
                      </a:solidFill>
                      <a:prstDash val="solid"/>
                      <a:round/>
                      <a:headEnd type="none" w="med" len="med"/>
                      <a:tailEnd type="none" w="med" len="med"/>
                    </a:lnT>
                    <a:lnB w="12700" cap="flat" cmpd="sng" algn="ctr">
                      <a:solidFill>
                        <a:srgbClr val="21578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16287635"/>
                  </a:ext>
                </a:extLst>
              </a:tr>
            </a:tbl>
          </a:graphicData>
        </a:graphic>
      </p:graphicFrame>
      <p:pic>
        <p:nvPicPr>
          <p:cNvPr id="2" name="Picture 1">
            <a:extLst>
              <a:ext uri="{FF2B5EF4-FFF2-40B4-BE49-F238E27FC236}">
                <a16:creationId xmlns:a16="http://schemas.microsoft.com/office/drawing/2014/main" id="{4C2DB339-0E85-4649-BFEE-BF86123AB0EC}"/>
              </a:ext>
            </a:extLst>
          </p:cNvPr>
          <p:cNvPicPr>
            <a:picLocks noChangeAspect="1"/>
          </p:cNvPicPr>
          <p:nvPr/>
        </p:nvPicPr>
        <p:blipFill>
          <a:blip r:embed="rId9"/>
          <a:stretch>
            <a:fillRect/>
          </a:stretch>
        </p:blipFill>
        <p:spPr>
          <a:xfrm>
            <a:off x="3272875" y="2359059"/>
            <a:ext cx="1786283" cy="2097206"/>
          </a:xfrm>
          <a:prstGeom prst="rect">
            <a:avLst/>
          </a:prstGeom>
        </p:spPr>
      </p:pic>
      <p:pic>
        <p:nvPicPr>
          <p:cNvPr id="8" name="Picture 7">
            <a:extLst>
              <a:ext uri="{FF2B5EF4-FFF2-40B4-BE49-F238E27FC236}">
                <a16:creationId xmlns:a16="http://schemas.microsoft.com/office/drawing/2014/main" id="{0F37B61F-C6A9-4F79-AB6F-06929286D952}"/>
              </a:ext>
            </a:extLst>
          </p:cNvPr>
          <p:cNvPicPr>
            <a:picLocks noChangeAspect="1"/>
          </p:cNvPicPr>
          <p:nvPr/>
        </p:nvPicPr>
        <p:blipFill>
          <a:blip r:embed="rId10"/>
          <a:stretch>
            <a:fillRect/>
          </a:stretch>
        </p:blipFill>
        <p:spPr>
          <a:xfrm>
            <a:off x="5187617" y="2337722"/>
            <a:ext cx="1816765" cy="2139881"/>
          </a:xfrm>
          <a:prstGeom prst="rect">
            <a:avLst/>
          </a:prstGeom>
        </p:spPr>
      </p:pic>
      <p:pic>
        <p:nvPicPr>
          <p:cNvPr id="9" name="Picture 8">
            <a:extLst>
              <a:ext uri="{FF2B5EF4-FFF2-40B4-BE49-F238E27FC236}">
                <a16:creationId xmlns:a16="http://schemas.microsoft.com/office/drawing/2014/main" id="{F9979BB6-CA58-4801-BFB0-AC22601E469B}"/>
              </a:ext>
            </a:extLst>
          </p:cNvPr>
          <p:cNvPicPr>
            <a:picLocks noChangeAspect="1"/>
          </p:cNvPicPr>
          <p:nvPr/>
        </p:nvPicPr>
        <p:blipFill>
          <a:blip r:embed="rId11"/>
          <a:stretch>
            <a:fillRect/>
          </a:stretch>
        </p:blipFill>
        <p:spPr>
          <a:xfrm>
            <a:off x="7326941" y="2374301"/>
            <a:ext cx="1786283" cy="2103302"/>
          </a:xfrm>
          <a:prstGeom prst="rect">
            <a:avLst/>
          </a:prstGeom>
        </p:spPr>
      </p:pic>
      <p:pic>
        <p:nvPicPr>
          <p:cNvPr id="10" name="Picture 9">
            <a:extLst>
              <a:ext uri="{FF2B5EF4-FFF2-40B4-BE49-F238E27FC236}">
                <a16:creationId xmlns:a16="http://schemas.microsoft.com/office/drawing/2014/main" id="{2D301FC3-1414-4867-9F69-BDC6F87E2F27}"/>
              </a:ext>
            </a:extLst>
          </p:cNvPr>
          <p:cNvPicPr>
            <a:picLocks noChangeAspect="1"/>
          </p:cNvPicPr>
          <p:nvPr/>
        </p:nvPicPr>
        <p:blipFill>
          <a:blip r:embed="rId12"/>
          <a:stretch>
            <a:fillRect/>
          </a:stretch>
        </p:blipFill>
        <p:spPr>
          <a:xfrm>
            <a:off x="9435783" y="2337722"/>
            <a:ext cx="1816765" cy="2121592"/>
          </a:xfrm>
          <a:prstGeom prst="rect">
            <a:avLst/>
          </a:prstGeom>
        </p:spPr>
      </p:pic>
      <p:pic>
        <p:nvPicPr>
          <p:cNvPr id="11" name="Picture 10" descr="facebook">
            <a:hlinkClick r:id="rId13"/>
            <a:extLst>
              <a:ext uri="{FF2B5EF4-FFF2-40B4-BE49-F238E27FC236}">
                <a16:creationId xmlns:a16="http://schemas.microsoft.com/office/drawing/2014/main" id="{FCD4CA89-267E-4231-B1AF-6770E026DEE8}"/>
              </a:ext>
            </a:extLst>
          </p:cNvPr>
          <p:cNvPicPr/>
          <p:nvPr/>
        </p:nvPicPr>
        <p:blipFill>
          <a:blip r:embed="rId14">
            <a:extLst>
              <a:ext uri="{28A0092B-C50C-407E-A947-70E740481C1C}">
                <a14:useLocalDpi xmlns:a14="http://schemas.microsoft.com/office/drawing/2010/main" val="0"/>
              </a:ext>
            </a:extLst>
          </a:blip>
          <a:srcRect/>
          <a:stretch>
            <a:fillRect/>
          </a:stretch>
        </p:blipFill>
        <p:spPr bwMode="auto">
          <a:xfrm>
            <a:off x="10221514" y="6240300"/>
            <a:ext cx="352425" cy="342900"/>
          </a:xfrm>
          <a:prstGeom prst="rect">
            <a:avLst/>
          </a:prstGeom>
          <a:noFill/>
          <a:ln>
            <a:noFill/>
          </a:ln>
        </p:spPr>
      </p:pic>
      <p:pic>
        <p:nvPicPr>
          <p:cNvPr id="12" name="Picture 11" descr="twitter">
            <a:hlinkClick r:id="rId15"/>
            <a:extLst>
              <a:ext uri="{FF2B5EF4-FFF2-40B4-BE49-F238E27FC236}">
                <a16:creationId xmlns:a16="http://schemas.microsoft.com/office/drawing/2014/main" id="{6D5FF80E-B709-441B-8913-135DB722F981}"/>
              </a:ext>
            </a:extLst>
          </p:cNvPr>
          <p:cNvPicPr/>
          <p:nvPr/>
        </p:nvPicPr>
        <p:blipFill>
          <a:blip r:embed="rId16">
            <a:extLst>
              <a:ext uri="{28A0092B-C50C-407E-A947-70E740481C1C}">
                <a14:useLocalDpi xmlns:a14="http://schemas.microsoft.com/office/drawing/2010/main" val="0"/>
              </a:ext>
            </a:extLst>
          </a:blip>
          <a:srcRect/>
          <a:stretch>
            <a:fillRect/>
          </a:stretch>
        </p:blipFill>
        <p:spPr bwMode="auto">
          <a:xfrm>
            <a:off x="10609626" y="6240300"/>
            <a:ext cx="352425" cy="342900"/>
          </a:xfrm>
          <a:prstGeom prst="rect">
            <a:avLst/>
          </a:prstGeom>
          <a:noFill/>
          <a:ln>
            <a:noFill/>
          </a:ln>
        </p:spPr>
      </p:pic>
      <p:pic>
        <p:nvPicPr>
          <p:cNvPr id="13" name="Picture 12" descr="Instagram">
            <a:hlinkClick r:id="rId17"/>
            <a:extLst>
              <a:ext uri="{FF2B5EF4-FFF2-40B4-BE49-F238E27FC236}">
                <a16:creationId xmlns:a16="http://schemas.microsoft.com/office/drawing/2014/main" id="{2C9372F0-C440-4955-A638-0A98C90D59A4}"/>
              </a:ext>
            </a:extLst>
          </p:cNvPr>
          <p:cNvPicPr/>
          <p:nvPr/>
        </p:nvPicPr>
        <p:blipFill>
          <a:blip r:embed="rId18">
            <a:extLst>
              <a:ext uri="{28A0092B-C50C-407E-A947-70E740481C1C}">
                <a14:useLocalDpi xmlns:a14="http://schemas.microsoft.com/office/drawing/2010/main" val="0"/>
              </a:ext>
            </a:extLst>
          </a:blip>
          <a:srcRect/>
          <a:stretch>
            <a:fillRect/>
          </a:stretch>
        </p:blipFill>
        <p:spPr bwMode="auto">
          <a:xfrm>
            <a:off x="10997739" y="6240300"/>
            <a:ext cx="352425" cy="342900"/>
          </a:xfrm>
          <a:prstGeom prst="rect">
            <a:avLst/>
          </a:prstGeom>
          <a:noFill/>
          <a:ln>
            <a:noFill/>
          </a:ln>
        </p:spPr>
      </p:pic>
    </p:spTree>
    <p:extLst>
      <p:ext uri="{BB962C8B-B14F-4D97-AF65-F5344CB8AC3E}">
        <p14:creationId xmlns:p14="http://schemas.microsoft.com/office/powerpoint/2010/main" val="225071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B704B2-C662-488D-AF78-D97443D322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900" y="0"/>
            <a:ext cx="10913619" cy="6858000"/>
          </a:xfrm>
          <a:prstGeom prst="rect">
            <a:avLst/>
          </a:prstGeom>
        </p:spPr>
      </p:pic>
      <p:sp>
        <p:nvSpPr>
          <p:cNvPr id="2" name="TextBox 1">
            <a:extLst>
              <a:ext uri="{FF2B5EF4-FFF2-40B4-BE49-F238E27FC236}">
                <a16:creationId xmlns:a16="http://schemas.microsoft.com/office/drawing/2014/main" id="{3EDAA75B-4AE7-4A64-9C65-CDF839B16E29}"/>
              </a:ext>
            </a:extLst>
          </p:cNvPr>
          <p:cNvSpPr txBox="1"/>
          <p:nvPr/>
        </p:nvSpPr>
        <p:spPr>
          <a:xfrm>
            <a:off x="5946709" y="1940767"/>
            <a:ext cx="3990392" cy="369332"/>
          </a:xfrm>
          <a:prstGeom prst="rect">
            <a:avLst/>
          </a:prstGeom>
          <a:noFill/>
        </p:spPr>
        <p:txBody>
          <a:bodyPr wrap="square" rtlCol="0">
            <a:spAutoFit/>
          </a:bodyPr>
          <a:lstStyle/>
          <a:p>
            <a:pPr algn="r"/>
            <a:r>
              <a:rPr lang="en-US" dirty="0">
                <a:hlinkClick r:id="rId3"/>
              </a:rPr>
              <a:t>https://guides.law.sc.edu/CircuitRiders</a:t>
            </a:r>
            <a:r>
              <a:rPr lang="en-US" dirty="0"/>
              <a:t>  </a:t>
            </a:r>
          </a:p>
        </p:txBody>
      </p:sp>
    </p:spTree>
    <p:extLst>
      <p:ext uri="{BB962C8B-B14F-4D97-AF65-F5344CB8AC3E}">
        <p14:creationId xmlns:p14="http://schemas.microsoft.com/office/powerpoint/2010/main" val="21240432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3751279"/>
            <a:ext cx="2380952" cy="2123810"/>
          </a:xfrm>
          <a:prstGeom prst="rect">
            <a:avLst/>
          </a:prstGeom>
          <a:ln w="12700">
            <a:solidFill>
              <a:srgbClr val="21578A"/>
            </a:solidFill>
          </a:ln>
        </p:spPr>
      </p:pic>
      <p:sp>
        <p:nvSpPr>
          <p:cNvPr id="2" name="TextBox 1">
            <a:extLst>
              <a:ext uri="{FF2B5EF4-FFF2-40B4-BE49-F238E27FC236}">
                <a16:creationId xmlns:a16="http://schemas.microsoft.com/office/drawing/2014/main" id="{2F2BD7B2-3B7C-448F-8C7C-E8D9AFFBDF33}"/>
              </a:ext>
            </a:extLst>
          </p:cNvPr>
          <p:cNvSpPr txBox="1"/>
          <p:nvPr/>
        </p:nvSpPr>
        <p:spPr>
          <a:xfrm>
            <a:off x="2713077" y="346618"/>
            <a:ext cx="8086987"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Who conducts legal research?</a:t>
            </a:r>
          </a:p>
        </p:txBody>
      </p:sp>
      <p:sp>
        <p:nvSpPr>
          <p:cNvPr id="5" name="TextBox 4">
            <a:extLst>
              <a:ext uri="{FF2B5EF4-FFF2-40B4-BE49-F238E27FC236}">
                <a16:creationId xmlns:a16="http://schemas.microsoft.com/office/drawing/2014/main" id="{3019A890-63AD-469F-BCC3-0851B87C7EEC}"/>
              </a:ext>
            </a:extLst>
          </p:cNvPr>
          <p:cNvSpPr txBox="1"/>
          <p:nvPr/>
        </p:nvSpPr>
        <p:spPr>
          <a:xfrm>
            <a:off x="3497584" y="1489121"/>
            <a:ext cx="7994708" cy="4524315"/>
          </a:xfrm>
          <a:prstGeom prst="rect">
            <a:avLst/>
          </a:prstGeom>
          <a:noFill/>
        </p:spPr>
        <p:txBody>
          <a:bodyPr wrap="square" rtlCol="0">
            <a:spAutoFit/>
          </a:bodyPr>
          <a:lstStyle/>
          <a:p>
            <a:pPr marL="342900" lvl="0" indent="-3429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Lawyers</a:t>
            </a:r>
          </a:p>
          <a:p>
            <a:pPr marL="342900" lvl="0" indent="-3429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Students of all ages </a:t>
            </a:r>
          </a:p>
          <a:p>
            <a:pPr marL="342900" lvl="0" indent="-3429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Interested Citizens</a:t>
            </a:r>
          </a:p>
          <a:p>
            <a:pPr marL="342900" lvl="0" indent="-342900">
              <a:buFont typeface="Arial" panose="020B0604020202020204" pitchFamily="34" charset="0"/>
              <a:buChar char="•"/>
            </a:pPr>
            <a:r>
              <a:rPr lang="en-US" sz="3200" dirty="0">
                <a:solidFill>
                  <a:prstClr val="black"/>
                </a:solidFill>
                <a:highlight>
                  <a:srgbClr val="FFFF00"/>
                </a:highlight>
                <a:latin typeface="Times New Roman" panose="02020603050405020304" pitchFamily="18" charset="0"/>
                <a:cs typeface="Times New Roman" panose="02020603050405020304" pitchFamily="18" charset="0"/>
              </a:rPr>
              <a:t>Persons representing themselves</a:t>
            </a:r>
          </a:p>
          <a:p>
            <a:pPr marL="800100" lvl="1" indent="-3429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In non-litigation matters</a:t>
            </a:r>
          </a:p>
          <a:p>
            <a:pPr marL="1257300" lvl="2" indent="-3429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Starting a business, drafting a will, drafting a contract or lease, etc.</a:t>
            </a:r>
          </a:p>
          <a:p>
            <a:pPr marL="800100" lvl="1" indent="-3429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In litigation (court proceedings) </a:t>
            </a:r>
          </a:p>
          <a:p>
            <a:pPr marL="1257300" lvl="2" indent="-342900">
              <a:buFont typeface="Arial" panose="020B0604020202020204" pitchFamily="34" charset="0"/>
              <a:buChar char="•"/>
            </a:pPr>
            <a:r>
              <a:rPr lang="en-US" sz="3200" dirty="0">
                <a:solidFill>
                  <a:prstClr val="black"/>
                </a:solidFill>
                <a:latin typeface="Times New Roman" panose="02020603050405020304" pitchFamily="18" charset="0"/>
                <a:cs typeface="Times New Roman" panose="02020603050405020304" pitchFamily="18" charset="0"/>
              </a:rPr>
              <a:t>Self represented litigants (SRLs)</a:t>
            </a:r>
            <a:endParaRPr lang="en-US" sz="24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61447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84B673F-3315-41A2-8BEC-CDE254036A3B}"/>
              </a:ext>
            </a:extLst>
          </p:cNvPr>
          <p:cNvSpPr/>
          <p:nvPr/>
        </p:nvSpPr>
        <p:spPr>
          <a:xfrm>
            <a:off x="211198" y="-10013"/>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EFBFE0F3-5B97-485A-868F-4295C34DF68F}"/>
              </a:ext>
            </a:extLst>
          </p:cNvPr>
          <p:cNvSpPr/>
          <p:nvPr/>
        </p:nvSpPr>
        <p:spPr>
          <a:xfrm>
            <a:off x="122705"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C66B9BCF-6A0B-4458-940E-893698A96E28}"/>
              </a:ext>
            </a:extLst>
          </p:cNvPr>
          <p:cNvPicPr>
            <a:picLocks noChangeAspect="1"/>
          </p:cNvPicPr>
          <p:nvPr/>
        </p:nvPicPr>
        <p:blipFill>
          <a:blip r:embed="rId3"/>
          <a:stretch>
            <a:fillRect/>
          </a:stretch>
        </p:blipFill>
        <p:spPr>
          <a:xfrm>
            <a:off x="581025" y="33541"/>
            <a:ext cx="11610975" cy="2143125"/>
          </a:xfrm>
          <a:prstGeom prst="rect">
            <a:avLst/>
          </a:prstGeom>
        </p:spPr>
      </p:pic>
      <p:pic>
        <p:nvPicPr>
          <p:cNvPr id="6" name="Picture 5">
            <a:extLst>
              <a:ext uri="{FF2B5EF4-FFF2-40B4-BE49-F238E27FC236}">
                <a16:creationId xmlns:a16="http://schemas.microsoft.com/office/drawing/2014/main" id="{B319967A-ED6F-4056-AA50-9E0911C12570}"/>
              </a:ext>
            </a:extLst>
          </p:cNvPr>
          <p:cNvPicPr>
            <a:picLocks noChangeAspect="1"/>
          </p:cNvPicPr>
          <p:nvPr/>
        </p:nvPicPr>
        <p:blipFill>
          <a:blip r:embed="rId4"/>
          <a:stretch>
            <a:fillRect/>
          </a:stretch>
        </p:blipFill>
        <p:spPr>
          <a:xfrm>
            <a:off x="2877585" y="2952409"/>
            <a:ext cx="9076566" cy="3134295"/>
          </a:xfrm>
          <a:prstGeom prst="rect">
            <a:avLst/>
          </a:prstGeom>
        </p:spPr>
      </p:pic>
      <p:sp>
        <p:nvSpPr>
          <p:cNvPr id="8" name="TextBox 7">
            <a:extLst>
              <a:ext uri="{FF2B5EF4-FFF2-40B4-BE49-F238E27FC236}">
                <a16:creationId xmlns:a16="http://schemas.microsoft.com/office/drawing/2014/main" id="{C63DE97B-693E-4607-A649-8267E6CF147B}"/>
              </a:ext>
            </a:extLst>
          </p:cNvPr>
          <p:cNvSpPr txBox="1"/>
          <p:nvPr/>
        </p:nvSpPr>
        <p:spPr>
          <a:xfrm>
            <a:off x="2304661" y="2287573"/>
            <a:ext cx="6913271" cy="707886"/>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21578A"/>
                </a:solidFill>
                <a:effectLst/>
                <a:uLnTx/>
                <a:uFillTx/>
                <a:latin typeface="Times New Roman" panose="02020603050405020304" pitchFamily="18" charset="0"/>
                <a:ea typeface="+mn-ea"/>
                <a:cs typeface="Times New Roman" panose="02020603050405020304" pitchFamily="18" charset="0"/>
              </a:rPr>
              <a:t>Read all about it:</a:t>
            </a:r>
          </a:p>
        </p:txBody>
      </p:sp>
      <p:sp>
        <p:nvSpPr>
          <p:cNvPr id="9" name="Rectangle 8">
            <a:extLst>
              <a:ext uri="{FF2B5EF4-FFF2-40B4-BE49-F238E27FC236}">
                <a16:creationId xmlns:a16="http://schemas.microsoft.com/office/drawing/2014/main" id="{CE600B42-91A3-4F75-ABDE-C803C09015D8}"/>
              </a:ext>
            </a:extLst>
          </p:cNvPr>
          <p:cNvSpPr/>
          <p:nvPr/>
        </p:nvSpPr>
        <p:spPr>
          <a:xfrm>
            <a:off x="4020370" y="6478655"/>
            <a:ext cx="5019387" cy="369332"/>
          </a:xfrm>
          <a:prstGeom prst="rect">
            <a:avLst/>
          </a:prstGeom>
        </p:spPr>
        <p:txBody>
          <a:bodyPr wrap="none">
            <a:spAutoFit/>
          </a:bodyPr>
          <a:lstStyle/>
          <a:p>
            <a:r>
              <a:rPr lang="en-US" b="1" dirty="0">
                <a:solidFill>
                  <a:srgbClr val="777777"/>
                </a:solidFill>
                <a:latin typeface="Arial" panose="020B0604020202020204" pitchFamily="34" charset="0"/>
                <a:hlinkClick r:id="rId5"/>
              </a:rPr>
              <a:t>https://guides.law.sc.edu/CircuitRiders/UPL</a:t>
            </a:r>
            <a:r>
              <a:rPr lang="en-US" b="1" dirty="0">
                <a:solidFill>
                  <a:srgbClr val="777777"/>
                </a:solidFill>
                <a:latin typeface="Arial" panose="020B0604020202020204" pitchFamily="34" charset="0"/>
              </a:rPr>
              <a:t> </a:t>
            </a:r>
            <a:endParaRPr lang="en-US" dirty="0"/>
          </a:p>
        </p:txBody>
      </p:sp>
      <p:pic>
        <p:nvPicPr>
          <p:cNvPr id="12" name="Picture 11">
            <a:extLst>
              <a:ext uri="{FF2B5EF4-FFF2-40B4-BE49-F238E27FC236}">
                <a16:creationId xmlns:a16="http://schemas.microsoft.com/office/drawing/2014/main" id="{4001FD64-AC07-4DDE-B30E-BEB5A760042F}"/>
              </a:ext>
            </a:extLst>
          </p:cNvPr>
          <p:cNvPicPr>
            <a:picLocks noChangeAspect="1"/>
          </p:cNvPicPr>
          <p:nvPr/>
        </p:nvPicPr>
        <p:blipFill>
          <a:blip r:embed="rId6"/>
          <a:stretch>
            <a:fillRect/>
          </a:stretch>
        </p:blipFill>
        <p:spPr>
          <a:xfrm>
            <a:off x="69979" y="3573997"/>
            <a:ext cx="2380952" cy="2123810"/>
          </a:xfrm>
          <a:prstGeom prst="rect">
            <a:avLst/>
          </a:prstGeom>
          <a:ln w="12700">
            <a:solidFill>
              <a:srgbClr val="21578A"/>
            </a:solidFill>
          </a:ln>
        </p:spPr>
      </p:pic>
      <p:sp>
        <p:nvSpPr>
          <p:cNvPr id="4" name="Rectangle: Rounded Corners 3">
            <a:extLst>
              <a:ext uri="{FF2B5EF4-FFF2-40B4-BE49-F238E27FC236}">
                <a16:creationId xmlns:a16="http://schemas.microsoft.com/office/drawing/2014/main" id="{31BAB86A-F31A-4219-971C-F8C5634BD93B}"/>
              </a:ext>
            </a:extLst>
          </p:cNvPr>
          <p:cNvSpPr/>
          <p:nvPr/>
        </p:nvSpPr>
        <p:spPr>
          <a:xfrm>
            <a:off x="1586204" y="737118"/>
            <a:ext cx="2127379" cy="307911"/>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13339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A6BAFAE-75E1-401D-B45C-E76C75440F74}"/>
              </a:ext>
            </a:extLst>
          </p:cNvPr>
          <p:cNvSpPr/>
          <p:nvPr/>
        </p:nvSpPr>
        <p:spPr>
          <a:xfrm>
            <a:off x="328218"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4487C5E-CA1A-45BE-87EF-816E990FF435}"/>
              </a:ext>
            </a:extLst>
          </p:cNvPr>
          <p:cNvSpPr>
            <a:spLocks noGrp="1"/>
          </p:cNvSpPr>
          <p:nvPr>
            <p:ph sz="half" idx="1"/>
          </p:nvPr>
        </p:nvSpPr>
        <p:spPr>
          <a:xfrm>
            <a:off x="4497355" y="2938944"/>
            <a:ext cx="6802016" cy="3792608"/>
          </a:xfrm>
          <a:ln w="12700">
            <a:noFill/>
          </a:ln>
        </p:spPr>
        <p:txBody>
          <a:bodyPr/>
          <a:lstStyle/>
          <a:p>
            <a:endParaRPr lang="en-US" dirty="0"/>
          </a:p>
          <a:p>
            <a:r>
              <a:rPr lang="en-US" sz="3600" dirty="0"/>
              <a:t>According to the South Carolina Supreme Court:</a:t>
            </a:r>
          </a:p>
          <a:p>
            <a:pPr lvl="1"/>
            <a:r>
              <a:rPr lang="en-US" sz="3200" dirty="0"/>
              <a:t>Preparing Legal Documents</a:t>
            </a:r>
          </a:p>
          <a:p>
            <a:pPr lvl="1"/>
            <a:r>
              <a:rPr lang="en-US" sz="3200" dirty="0"/>
              <a:t>Giving Legal Advice</a:t>
            </a:r>
            <a:endParaRPr lang="en-US" dirty="0"/>
          </a:p>
        </p:txBody>
      </p:sp>
      <p:pic>
        <p:nvPicPr>
          <p:cNvPr id="5" name="Picture 4">
            <a:extLst>
              <a:ext uri="{FF2B5EF4-FFF2-40B4-BE49-F238E27FC236}">
                <a16:creationId xmlns:a16="http://schemas.microsoft.com/office/drawing/2014/main" id="{A23B3747-DF25-41CF-AD4C-8A88249B5BF3}"/>
              </a:ext>
            </a:extLst>
          </p:cNvPr>
          <p:cNvPicPr>
            <a:picLocks noChangeAspect="1"/>
          </p:cNvPicPr>
          <p:nvPr/>
        </p:nvPicPr>
        <p:blipFill>
          <a:blip r:embed="rId2"/>
          <a:stretch>
            <a:fillRect/>
          </a:stretch>
        </p:blipFill>
        <p:spPr>
          <a:xfrm>
            <a:off x="113036" y="126447"/>
            <a:ext cx="11630025" cy="2686050"/>
          </a:xfrm>
          <a:prstGeom prst="rect">
            <a:avLst/>
          </a:prstGeom>
        </p:spPr>
      </p:pic>
      <p:pic>
        <p:nvPicPr>
          <p:cNvPr id="7" name="Picture 6">
            <a:extLst>
              <a:ext uri="{FF2B5EF4-FFF2-40B4-BE49-F238E27FC236}">
                <a16:creationId xmlns:a16="http://schemas.microsoft.com/office/drawing/2014/main" id="{69180086-D6E3-4F68-A2A8-4862F1E10EFD}"/>
              </a:ext>
            </a:extLst>
          </p:cNvPr>
          <p:cNvPicPr>
            <a:picLocks noChangeAspect="1"/>
          </p:cNvPicPr>
          <p:nvPr/>
        </p:nvPicPr>
        <p:blipFill>
          <a:blip r:embed="rId3"/>
          <a:stretch>
            <a:fillRect/>
          </a:stretch>
        </p:blipFill>
        <p:spPr>
          <a:xfrm>
            <a:off x="113036" y="4138809"/>
            <a:ext cx="2380952" cy="2123810"/>
          </a:xfrm>
          <a:prstGeom prst="rect">
            <a:avLst/>
          </a:prstGeom>
          <a:ln w="12700">
            <a:solidFill>
              <a:srgbClr val="21578A"/>
            </a:solidFill>
          </a:ln>
        </p:spPr>
      </p:pic>
      <p:sp>
        <p:nvSpPr>
          <p:cNvPr id="8" name="Rectangle 7">
            <a:extLst>
              <a:ext uri="{FF2B5EF4-FFF2-40B4-BE49-F238E27FC236}">
                <a16:creationId xmlns:a16="http://schemas.microsoft.com/office/drawing/2014/main" id="{45915465-FDEA-4DE0-BBD0-0DA05F2FB192}"/>
              </a:ext>
            </a:extLst>
          </p:cNvPr>
          <p:cNvSpPr/>
          <p:nvPr/>
        </p:nvSpPr>
        <p:spPr>
          <a:xfrm>
            <a:off x="4286817" y="6077953"/>
            <a:ext cx="6809433" cy="369332"/>
          </a:xfrm>
          <a:prstGeom prst="rect">
            <a:avLst/>
          </a:prstGeom>
        </p:spPr>
        <p:txBody>
          <a:bodyPr wrap="square">
            <a:spAutoFit/>
          </a:bodyPr>
          <a:lstStyle/>
          <a:p>
            <a:pPr lvl="1">
              <a:defRPr/>
            </a:pPr>
            <a:r>
              <a:rPr lang="en-US" b="1" dirty="0">
                <a:solidFill>
                  <a:prstClr val="black"/>
                </a:solidFill>
                <a:latin typeface="Times New Roman" panose="02020603050405020304" pitchFamily="18" charset="0"/>
                <a:cs typeface="Times New Roman" panose="02020603050405020304" pitchFamily="18" charset="0"/>
                <a:hlinkClick r:id="rId4"/>
              </a:rPr>
              <a:t>https://guides.law.sc.edu/CircuitRiders/UPLPrracticeofLaw</a:t>
            </a:r>
            <a:endParaRPr lang="en-US" b="1" dirty="0">
              <a:solidFill>
                <a:prstClr val="black"/>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1C5045F8-66E3-4E2A-91AF-F03BD88FDAB9}"/>
              </a:ext>
            </a:extLst>
          </p:cNvPr>
          <p:cNvSpPr/>
          <p:nvPr/>
        </p:nvSpPr>
        <p:spPr>
          <a:xfrm>
            <a:off x="1194317" y="1073020"/>
            <a:ext cx="2565919" cy="27991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4222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CCDBFFBE-BFE2-492F-93BD-A94FD9E7BC2C}"/>
              </a:ext>
            </a:extLst>
          </p:cNvPr>
          <p:cNvSpPr/>
          <p:nvPr/>
        </p:nvSpPr>
        <p:spPr>
          <a:xfrm>
            <a:off x="520117" y="0"/>
            <a:ext cx="2004969" cy="6858000"/>
          </a:xfrm>
          <a:prstGeom prst="rect">
            <a:avLst/>
          </a:prstGeom>
          <a:solidFill>
            <a:srgbClr val="2157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FBCD3280-A1E8-4B3B-B320-0DE31171AD73}"/>
              </a:ext>
            </a:extLst>
          </p:cNvPr>
          <p:cNvPicPr>
            <a:picLocks noChangeAspect="1"/>
          </p:cNvPicPr>
          <p:nvPr/>
        </p:nvPicPr>
        <p:blipFill>
          <a:blip r:embed="rId3"/>
          <a:stretch>
            <a:fillRect/>
          </a:stretch>
        </p:blipFill>
        <p:spPr>
          <a:xfrm>
            <a:off x="332125" y="4343532"/>
            <a:ext cx="2380952" cy="2123810"/>
          </a:xfrm>
          <a:prstGeom prst="rect">
            <a:avLst/>
          </a:prstGeom>
          <a:ln w="12700">
            <a:solidFill>
              <a:srgbClr val="21578A"/>
            </a:solidFill>
          </a:ln>
        </p:spPr>
      </p:pic>
      <p:sp>
        <p:nvSpPr>
          <p:cNvPr id="5" name="TextBox 4">
            <a:extLst>
              <a:ext uri="{FF2B5EF4-FFF2-40B4-BE49-F238E27FC236}">
                <a16:creationId xmlns:a16="http://schemas.microsoft.com/office/drawing/2014/main" id="{3019A890-63AD-469F-BCC3-0851B87C7EEC}"/>
              </a:ext>
            </a:extLst>
          </p:cNvPr>
          <p:cNvSpPr txBox="1"/>
          <p:nvPr/>
        </p:nvSpPr>
        <p:spPr>
          <a:xfrm>
            <a:off x="4871958" y="2210574"/>
            <a:ext cx="610222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a:extLst>
              <a:ext uri="{FF2B5EF4-FFF2-40B4-BE49-F238E27FC236}">
                <a16:creationId xmlns:a16="http://schemas.microsoft.com/office/drawing/2014/main" id="{0F89D069-24DE-44B8-9461-5740E879FA1D}"/>
              </a:ext>
            </a:extLst>
          </p:cNvPr>
          <p:cNvPicPr>
            <a:picLocks noChangeAspect="1"/>
          </p:cNvPicPr>
          <p:nvPr/>
        </p:nvPicPr>
        <p:blipFill>
          <a:blip r:embed="rId4"/>
          <a:stretch>
            <a:fillRect/>
          </a:stretch>
        </p:blipFill>
        <p:spPr>
          <a:xfrm>
            <a:off x="919083" y="248136"/>
            <a:ext cx="7905750" cy="3952875"/>
          </a:xfrm>
          <a:prstGeom prst="rect">
            <a:avLst/>
          </a:prstGeom>
        </p:spPr>
      </p:pic>
      <p:pic>
        <p:nvPicPr>
          <p:cNvPr id="7" name="Picture 6">
            <a:extLst>
              <a:ext uri="{FF2B5EF4-FFF2-40B4-BE49-F238E27FC236}">
                <a16:creationId xmlns:a16="http://schemas.microsoft.com/office/drawing/2014/main" id="{328A4FD5-FE7A-4699-8E7C-2042605C8C1B}"/>
              </a:ext>
            </a:extLst>
          </p:cNvPr>
          <p:cNvPicPr>
            <a:picLocks noChangeAspect="1"/>
          </p:cNvPicPr>
          <p:nvPr/>
        </p:nvPicPr>
        <p:blipFill>
          <a:blip r:embed="rId5"/>
          <a:stretch>
            <a:fillRect/>
          </a:stretch>
        </p:blipFill>
        <p:spPr>
          <a:xfrm>
            <a:off x="4953194" y="2580789"/>
            <a:ext cx="6838950" cy="4029075"/>
          </a:xfrm>
          <a:prstGeom prst="rect">
            <a:avLst/>
          </a:prstGeom>
        </p:spPr>
      </p:pic>
      <p:sp>
        <p:nvSpPr>
          <p:cNvPr id="6" name="Rectangle: Rounded Corners 5">
            <a:extLst>
              <a:ext uri="{FF2B5EF4-FFF2-40B4-BE49-F238E27FC236}">
                <a16:creationId xmlns:a16="http://schemas.microsoft.com/office/drawing/2014/main" id="{A2A0B29C-4D40-4ACD-8EA7-3ED6043A3D54}"/>
              </a:ext>
            </a:extLst>
          </p:cNvPr>
          <p:cNvSpPr/>
          <p:nvPr/>
        </p:nvSpPr>
        <p:spPr>
          <a:xfrm>
            <a:off x="4171898" y="263007"/>
            <a:ext cx="2200910" cy="28370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1A3DE417-84DB-4A4F-B91F-66AE6175D2D1}"/>
              </a:ext>
            </a:extLst>
          </p:cNvPr>
          <p:cNvSpPr/>
          <p:nvPr/>
        </p:nvSpPr>
        <p:spPr>
          <a:xfrm>
            <a:off x="843979" y="658002"/>
            <a:ext cx="499629" cy="28370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F683366F-E6A5-4C2D-BE69-72159AB89EE0}"/>
              </a:ext>
            </a:extLst>
          </p:cNvPr>
          <p:cNvSpPr/>
          <p:nvPr/>
        </p:nvSpPr>
        <p:spPr>
          <a:xfrm>
            <a:off x="843979" y="2619353"/>
            <a:ext cx="807539" cy="28370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129E9CD-1147-43BE-8C40-1455889F73F7}"/>
              </a:ext>
            </a:extLst>
          </p:cNvPr>
          <p:cNvPicPr>
            <a:picLocks noChangeAspect="1"/>
          </p:cNvPicPr>
          <p:nvPr/>
        </p:nvPicPr>
        <p:blipFill>
          <a:blip r:embed="rId5"/>
          <a:stretch>
            <a:fillRect/>
          </a:stretch>
        </p:blipFill>
        <p:spPr>
          <a:xfrm>
            <a:off x="5105594" y="2733189"/>
            <a:ext cx="6838950" cy="4029075"/>
          </a:xfrm>
          <a:prstGeom prst="rect">
            <a:avLst/>
          </a:prstGeom>
        </p:spPr>
      </p:pic>
      <p:sp>
        <p:nvSpPr>
          <p:cNvPr id="11" name="Rectangle: Rounded Corners 10">
            <a:extLst>
              <a:ext uri="{FF2B5EF4-FFF2-40B4-BE49-F238E27FC236}">
                <a16:creationId xmlns:a16="http://schemas.microsoft.com/office/drawing/2014/main" id="{948A364A-5A6A-4FB2-BFD6-3EFD0F75A36D}"/>
              </a:ext>
            </a:extLst>
          </p:cNvPr>
          <p:cNvSpPr/>
          <p:nvPr/>
        </p:nvSpPr>
        <p:spPr>
          <a:xfrm>
            <a:off x="5307122" y="2903062"/>
            <a:ext cx="1205645" cy="28370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6C63115-0049-4141-96A3-B20A5D6BBE54}"/>
              </a:ext>
            </a:extLst>
          </p:cNvPr>
          <p:cNvSpPr/>
          <p:nvPr/>
        </p:nvSpPr>
        <p:spPr>
          <a:xfrm>
            <a:off x="8820029" y="2857984"/>
            <a:ext cx="986444" cy="283709"/>
          </a:xfrm>
          <a:prstGeom prst="round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106113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889</TotalTime>
  <Words>1115</Words>
  <Application>Microsoft Office PowerPoint</Application>
  <PresentationFormat>Widescreen</PresentationFormat>
  <Paragraphs>254</Paragraphs>
  <Slides>42</Slides>
  <Notes>15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Calibri Light</vt:lpstr>
      <vt:lpstr>Merriweather</vt:lpstr>
      <vt:lpstr>Open Sans</vt:lpstr>
      <vt:lpstr>Times New Roman</vt:lpstr>
      <vt:lpstr>Wingdings</vt:lpstr>
      <vt:lpstr>Office Theme</vt:lpstr>
      <vt:lpstr>Shine the Light on  Legal Research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Shine the Light on  Legal Research</dc:title>
  <dc:creator>CONROY, TERRYE</dc:creator>
  <cp:lastModifiedBy>CONROY, TERRYE</cp:lastModifiedBy>
  <cp:revision>54</cp:revision>
  <cp:lastPrinted>2018-10-26T20:11:08Z</cp:lastPrinted>
  <dcterms:created xsi:type="dcterms:W3CDTF">2018-10-24T13:19:00Z</dcterms:created>
  <dcterms:modified xsi:type="dcterms:W3CDTF">2018-11-02T10:19:14Z</dcterms:modified>
</cp:coreProperties>
</file>