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
      <p:font typeface="Source Code Pro"/>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585B1E2-E4A0-47C3-92A5-7ECD2E7C8E30}">
  <a:tblStyle styleId="{1585B1E2-E4A0-47C3-92A5-7ECD2E7C8E3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schemas.openxmlformats.org/officeDocument/2006/relationships/font" Target="fonts/SourceCodePro-regular.fnt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c6f80d1f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80d1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68c9c188f_7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68c9c188f_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68c9c188f_7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68c9c188f_7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68c9c188f_7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68c9c188f_7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68c9c188f_7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68c9c188f_7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68c9c188f_7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68c9c188f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68c9c188f_7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68c9c188f_7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68c9c188f_7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68c9c188f_7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68c9c188f_7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68c9c188f_7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5433e8630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5433e86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c6f80d1ff_0_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c6f80d1f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68c9c18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68c9c18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53ae7829a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53ae7829a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681b7de0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681b7de0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681b7de09_3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681b7de09_3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c6f80d1ff_0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c6f80d1f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681b7de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681b7de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4656d178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4656d178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68c9c188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68c9c188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c6f80d1ff_0_5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c6f80d1f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c6f80d1ff_0_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c6f80d1f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c6f80d1f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6f80d1f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53ae7829a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53ae7829a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53ae7829a_0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53ae7829a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c6f80d1ff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6f80d1f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681b7de0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681b7de0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c6f80d1ff_0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6f80d1f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c6f80d1ff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c6f80d1f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15.jpg"/><Relationship Id="rId5" Type="http://schemas.openxmlformats.org/officeDocument/2006/relationships/image" Target="../media/image6.jpg"/><Relationship Id="rId6"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6.jpg"/><Relationship Id="rId4" Type="http://schemas.openxmlformats.org/officeDocument/2006/relationships/image" Target="../media/image9.jpg"/><Relationship Id="rId5" Type="http://schemas.openxmlformats.org/officeDocument/2006/relationships/image" Target="../media/image11.jpg"/><Relationship Id="rId6" Type="http://schemas.openxmlformats.org/officeDocument/2006/relationships/image" Target="../media/image8.jpg"/><Relationship Id="rId7" Type="http://schemas.openxmlformats.org/officeDocument/2006/relationships/image" Target="../media/image12.jpg"/><Relationship Id="rId8" Type="http://schemas.openxmlformats.org/officeDocument/2006/relationships/hyperlink" Target="https://drive.google.com/drive/folders/1c93sfcpV4O69pk8loCKCm5LsH6qMnC47?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4.jpg"/><Relationship Id="rId4" Type="http://schemas.openxmlformats.org/officeDocument/2006/relationships/image" Target="../media/image13.jpg"/><Relationship Id="rId5"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ballotpedia.org/United_States_House_of_Representatives_elections_in_South_Carolina,_201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hyperlink" Target="mailto:vcononie@uscupstate.edu" TargetMode="External"/><Relationship Id="rId4" Type="http://schemas.openxmlformats.org/officeDocument/2006/relationships/hyperlink" Target="mailto:jnewton@greenvillelibrary.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ocs.google.com/document/u/2/d/1FH7R8DirpAOYqy6J42hbcSXAduDt8s8iItvD4US26bY/ed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path path="circle">
            <a:fillToRect b="50%" l="50%" r="50%" t="50%"/>
          </a:path>
          <a:tileRect/>
        </a:gra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SCLA Advocacy Update</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Virginia Cononie &amp; Jonathan Newton</a:t>
            </a:r>
            <a:endParaRPr/>
          </a:p>
          <a:p>
            <a:pPr indent="0" lvl="0" marL="0" rtl="0" algn="l">
              <a:spcBef>
                <a:spcPts val="0"/>
              </a:spcBef>
              <a:spcAft>
                <a:spcPts val="0"/>
              </a:spcAft>
              <a:buNone/>
            </a:pPr>
            <a:r>
              <a:rPr lang="en"/>
              <a:t>Fall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Appropriations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Appropriation highlights</a:t>
            </a:r>
            <a:endParaRPr/>
          </a:p>
        </p:txBody>
      </p:sp>
      <p:sp>
        <p:nvSpPr>
          <p:cNvPr id="143" name="Google Shape;143;p2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February 2018 the White House calls for elimination of all federal funding for library services (IMLS/LSTA and IAL)</a:t>
            </a:r>
            <a:endParaRPr/>
          </a:p>
          <a:p>
            <a:pPr indent="0" lvl="0" marL="0" rtl="0" algn="l">
              <a:spcBef>
                <a:spcPts val="1600"/>
              </a:spcBef>
              <a:spcAft>
                <a:spcPts val="0"/>
              </a:spcAft>
              <a:buNone/>
            </a:pPr>
            <a:r>
              <a:rPr lang="en"/>
              <a:t>Our ask: level funding ($186.6 million)</a:t>
            </a:r>
            <a:endParaRPr/>
          </a:p>
          <a:p>
            <a:pPr indent="0" lvl="0" marL="0" rtl="0" algn="l">
              <a:spcBef>
                <a:spcPts val="1600"/>
              </a:spcBef>
              <a:spcAft>
                <a:spcPts val="1600"/>
              </a:spcAft>
              <a:buNone/>
            </a:pPr>
            <a:r>
              <a:rPr lang="en"/>
              <a:t>In September 2018 the Senate </a:t>
            </a:r>
            <a:r>
              <a:rPr lang="en"/>
              <a:t>Labor, HHHS, Education, and Related Agencies Subcommittee “minibus” bill is signed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IMLS Reauthorization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Reauthorization highlights</a:t>
            </a:r>
            <a:endParaRPr/>
          </a:p>
        </p:txBody>
      </p:sp>
      <p:sp>
        <p:nvSpPr>
          <p:cNvPr id="154" name="Google Shape;154;p2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Without reauthorization, IMLS has been year-to-year since 2016</a:t>
            </a:r>
            <a:endParaRPr/>
          </a:p>
          <a:p>
            <a:pPr indent="0" lvl="0" marL="0" rtl="0" algn="l">
              <a:spcBef>
                <a:spcPts val="1600"/>
              </a:spcBef>
              <a:spcAft>
                <a:spcPts val="0"/>
              </a:spcAft>
              <a:buNone/>
            </a:pPr>
            <a:r>
              <a:rPr lang="en"/>
              <a:t>Bills introduced September 28 call for reauthorization through 2023</a:t>
            </a:r>
            <a:endParaRPr/>
          </a:p>
          <a:p>
            <a:pPr indent="-342900" lvl="0" marL="457200" rtl="0" algn="l">
              <a:spcBef>
                <a:spcPts val="1600"/>
              </a:spcBef>
              <a:spcAft>
                <a:spcPts val="0"/>
              </a:spcAft>
              <a:buSzPts val="1800"/>
              <a:buChar char="-"/>
            </a:pPr>
            <a:r>
              <a:rPr lang="en"/>
              <a:t>S. 3530 (in committee: if you are in AK, AL, GA, KY, LA, NC, SC, or VA call your senator!)</a:t>
            </a:r>
            <a:endParaRPr/>
          </a:p>
          <a:p>
            <a:pPr indent="-342900" lvl="0" marL="457200" rtl="0" algn="l">
              <a:spcBef>
                <a:spcPts val="0"/>
              </a:spcBef>
              <a:spcAft>
                <a:spcPts val="0"/>
              </a:spcAft>
              <a:buSzPts val="1800"/>
              <a:buChar char="-"/>
            </a:pPr>
            <a:r>
              <a:rPr lang="en"/>
              <a:t>H.R. 6988 (in committee: if you’re in SC-2, call Joe Wilson!)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Net Neutrality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Net Neutrality highlights</a:t>
            </a:r>
            <a:endParaRPr/>
          </a:p>
        </p:txBody>
      </p:sp>
      <p:sp>
        <p:nvSpPr>
          <p:cNvPr id="165" name="Google Shape;165;p2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Everybody is suing.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Marrakesh Treaty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Marrakesh Treaty</a:t>
            </a:r>
            <a:endParaRPr/>
          </a:p>
        </p:txBody>
      </p:sp>
      <p:sp>
        <p:nvSpPr>
          <p:cNvPr id="176" name="Google Shape;176;p2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Adopted by World Intellectual Property Organization in 2013</a:t>
            </a:r>
            <a:endParaRPr/>
          </a:p>
          <a:p>
            <a:pPr indent="0" lvl="0" marL="0" rtl="0" algn="l">
              <a:spcBef>
                <a:spcPts val="1600"/>
              </a:spcBef>
              <a:spcAft>
                <a:spcPts val="0"/>
              </a:spcAft>
              <a:buNone/>
            </a:pPr>
            <a:r>
              <a:rPr lang="en"/>
              <a:t>Calls for minimum copyright limitations and exceptions for creation and distribution of works in an accessible format for the print disabled</a:t>
            </a:r>
            <a:endParaRPr/>
          </a:p>
          <a:p>
            <a:pPr indent="0" lvl="0" marL="0" rtl="0" algn="l">
              <a:spcBef>
                <a:spcPts val="1600"/>
              </a:spcBef>
              <a:spcAft>
                <a:spcPts val="1600"/>
              </a:spcAft>
              <a:buNone/>
            </a:pPr>
            <a:r>
              <a:rPr lang="en"/>
              <a:t>Ratified by the US in June 2018</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Google Shape;181;p30"/>
          <p:cNvPicPr preferRelativeResize="0"/>
          <p:nvPr/>
        </p:nvPicPr>
        <p:blipFill rotWithShape="1">
          <a:blip r:embed="rId3">
            <a:alphaModFix/>
          </a:blip>
          <a:srcRect b="0" l="0" r="0" t="12747"/>
          <a:stretch/>
        </p:blipFill>
        <p:spPr>
          <a:xfrm>
            <a:off x="4752175" y="2328675"/>
            <a:ext cx="3966802" cy="2595752"/>
          </a:xfrm>
          <a:prstGeom prst="rect">
            <a:avLst/>
          </a:prstGeom>
          <a:noFill/>
          <a:ln>
            <a:noFill/>
          </a:ln>
        </p:spPr>
      </p:pic>
      <p:pic>
        <p:nvPicPr>
          <p:cNvPr id="182" name="Google Shape;182;p30"/>
          <p:cNvPicPr preferRelativeResize="0"/>
          <p:nvPr/>
        </p:nvPicPr>
        <p:blipFill>
          <a:blip r:embed="rId4">
            <a:alphaModFix/>
          </a:blip>
          <a:stretch>
            <a:fillRect/>
          </a:stretch>
        </p:blipFill>
        <p:spPr>
          <a:xfrm>
            <a:off x="180675" y="1236650"/>
            <a:ext cx="4447375" cy="3687768"/>
          </a:xfrm>
          <a:prstGeom prst="rect">
            <a:avLst/>
          </a:prstGeom>
          <a:noFill/>
          <a:ln>
            <a:noFill/>
          </a:ln>
        </p:spPr>
      </p:pic>
      <p:pic>
        <p:nvPicPr>
          <p:cNvPr id="183" name="Google Shape;183;p30"/>
          <p:cNvPicPr preferRelativeResize="0"/>
          <p:nvPr/>
        </p:nvPicPr>
        <p:blipFill rotWithShape="1">
          <a:blip r:embed="rId5">
            <a:alphaModFix/>
          </a:blip>
          <a:srcRect b="15739" l="0" r="0" t="5090"/>
          <a:stretch/>
        </p:blipFill>
        <p:spPr>
          <a:xfrm>
            <a:off x="6967375" y="208175"/>
            <a:ext cx="1460101" cy="2055048"/>
          </a:xfrm>
          <a:prstGeom prst="rect">
            <a:avLst/>
          </a:prstGeom>
          <a:noFill/>
          <a:ln>
            <a:noFill/>
          </a:ln>
        </p:spPr>
      </p:pic>
      <p:pic>
        <p:nvPicPr>
          <p:cNvPr id="184" name="Google Shape;184;p30"/>
          <p:cNvPicPr preferRelativeResize="0"/>
          <p:nvPr/>
        </p:nvPicPr>
        <p:blipFill rotWithShape="1">
          <a:blip r:embed="rId6">
            <a:alphaModFix/>
          </a:blip>
          <a:srcRect b="13532" l="0" r="0" t="21405"/>
          <a:stretch/>
        </p:blipFill>
        <p:spPr>
          <a:xfrm>
            <a:off x="4969900" y="208176"/>
            <a:ext cx="1776684" cy="2055048"/>
          </a:xfrm>
          <a:prstGeom prst="rect">
            <a:avLst/>
          </a:prstGeom>
          <a:noFill/>
          <a:ln>
            <a:noFill/>
          </a:ln>
        </p:spPr>
      </p:pic>
      <p:sp>
        <p:nvSpPr>
          <p:cNvPr id="185" name="Google Shape;185;p30"/>
          <p:cNvSpPr txBox="1"/>
          <p:nvPr/>
        </p:nvSpPr>
        <p:spPr>
          <a:xfrm>
            <a:off x="179575" y="256525"/>
            <a:ext cx="4447500" cy="8721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FFF"/>
                </a:solidFill>
              </a:rPr>
              <a:t>On Capitol Hill</a:t>
            </a:r>
            <a:endParaRPr b="1" sz="36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077D2"/>
            </a:gs>
            <a:gs pos="100000">
              <a:srgbClr val="093153"/>
            </a:gs>
          </a:gsLst>
          <a:path path="circle">
            <a:fillToRect b="50%" l="50%" r="50%" t="50%"/>
          </a:path>
          <a:tileRect/>
        </a:gradFill>
      </p:bgPr>
    </p:bg>
    <p:spTree>
      <p:nvGrpSpPr>
        <p:cNvPr id="189" name="Shape 189"/>
        <p:cNvGrpSpPr/>
        <p:nvPr/>
      </p:nvGrpSpPr>
      <p:grpSpPr>
        <a:xfrm>
          <a:off x="0" y="0"/>
          <a:ext cx="0" cy="0"/>
          <a:chOff x="0" y="0"/>
          <a:chExt cx="0" cy="0"/>
        </a:xfrm>
      </p:grpSpPr>
      <p:sp>
        <p:nvSpPr>
          <p:cNvPr id="190" name="Google Shape;190;p31"/>
          <p:cNvSpPr txBox="1"/>
          <p:nvPr>
            <p:ph type="title"/>
          </p:nvPr>
        </p:nvSpPr>
        <p:spPr>
          <a:xfrm>
            <a:off x="0" y="1103100"/>
            <a:ext cx="9144000" cy="343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Postcard Campaign</a:t>
            </a:r>
            <a:endParaRPr/>
          </a:p>
          <a:p>
            <a:pPr indent="0" lvl="0" marL="0" rtl="0" algn="ctr">
              <a:spcBef>
                <a:spcPts val="1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Today’s presentation includes...</a:t>
            </a:r>
            <a:endParaRPr/>
          </a:p>
        </p:txBody>
      </p:sp>
      <p:cxnSp>
        <p:nvCxnSpPr>
          <p:cNvPr id="74" name="Google Shape;74;p14"/>
          <p:cNvCxnSpPr/>
          <p:nvPr/>
        </p:nvCxnSpPr>
        <p:spPr>
          <a:xfrm>
            <a:off x="397625" y="3116875"/>
            <a:ext cx="8278200" cy="129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sp>
        <p:nvSpPr>
          <p:cNvPr id="75" name="Google Shape;75;p14"/>
          <p:cNvSpPr/>
          <p:nvPr/>
        </p:nvSpPr>
        <p:spPr>
          <a:xfrm>
            <a:off x="808075" y="2495550"/>
            <a:ext cx="1551900" cy="13275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Advocacy Agenda</a:t>
            </a:r>
            <a:endParaRPr b="1"/>
          </a:p>
        </p:txBody>
      </p:sp>
      <p:sp>
        <p:nvSpPr>
          <p:cNvPr id="76" name="Google Shape;76;p14"/>
          <p:cNvSpPr/>
          <p:nvPr/>
        </p:nvSpPr>
        <p:spPr>
          <a:xfrm>
            <a:off x="2832425" y="2480525"/>
            <a:ext cx="1700100" cy="1327500"/>
          </a:xfrm>
          <a:prstGeom prst="rect">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National Library Legislative Day</a:t>
            </a:r>
            <a:endParaRPr b="1"/>
          </a:p>
        </p:txBody>
      </p:sp>
      <p:sp>
        <p:nvSpPr>
          <p:cNvPr id="77" name="Google Shape;77;p14"/>
          <p:cNvSpPr/>
          <p:nvPr/>
        </p:nvSpPr>
        <p:spPr>
          <a:xfrm>
            <a:off x="5112525" y="2480550"/>
            <a:ext cx="1218600" cy="1327500"/>
          </a:xfrm>
          <a:prstGeom prst="rect">
            <a:avLst/>
          </a:prstGeom>
          <a:solidFill>
            <a:srgbClr val="6D9E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Postcard Campaign</a:t>
            </a:r>
            <a:endParaRPr b="1"/>
          </a:p>
        </p:txBody>
      </p:sp>
      <p:sp>
        <p:nvSpPr>
          <p:cNvPr id="78" name="Google Shape;78;p14"/>
          <p:cNvSpPr/>
          <p:nvPr/>
        </p:nvSpPr>
        <p:spPr>
          <a:xfrm>
            <a:off x="6755100" y="2480525"/>
            <a:ext cx="1218600" cy="13275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t>2019 Goals</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pic>
        <p:nvPicPr>
          <p:cNvPr id="195" name="Google Shape;195;p32"/>
          <p:cNvPicPr preferRelativeResize="0"/>
          <p:nvPr/>
        </p:nvPicPr>
        <p:blipFill rotWithShape="1">
          <a:blip r:embed="rId3">
            <a:alphaModFix/>
          </a:blip>
          <a:srcRect b="26924" l="20108" r="14753" t="12351"/>
          <a:stretch/>
        </p:blipFill>
        <p:spPr>
          <a:xfrm>
            <a:off x="191350" y="205025"/>
            <a:ext cx="2756500" cy="1927227"/>
          </a:xfrm>
          <a:prstGeom prst="rect">
            <a:avLst/>
          </a:prstGeom>
          <a:noFill/>
          <a:ln>
            <a:noFill/>
          </a:ln>
        </p:spPr>
      </p:pic>
      <p:pic>
        <p:nvPicPr>
          <p:cNvPr id="196" name="Google Shape;196;p32"/>
          <p:cNvPicPr preferRelativeResize="0"/>
          <p:nvPr/>
        </p:nvPicPr>
        <p:blipFill rotWithShape="1">
          <a:blip r:embed="rId4">
            <a:alphaModFix/>
          </a:blip>
          <a:srcRect b="18022" l="11451" r="11896" t="15496"/>
          <a:stretch/>
        </p:blipFill>
        <p:spPr>
          <a:xfrm>
            <a:off x="3075325" y="205025"/>
            <a:ext cx="2962770" cy="1927227"/>
          </a:xfrm>
          <a:prstGeom prst="rect">
            <a:avLst/>
          </a:prstGeom>
          <a:noFill/>
          <a:ln cap="flat" cmpd="sng" w="9525">
            <a:solidFill>
              <a:schemeClr val="dk2"/>
            </a:solidFill>
            <a:prstDash val="solid"/>
            <a:round/>
            <a:headEnd len="sm" w="sm" type="none"/>
            <a:tailEnd len="sm" w="sm" type="none"/>
          </a:ln>
        </p:spPr>
      </p:pic>
      <p:pic>
        <p:nvPicPr>
          <p:cNvPr id="197" name="Google Shape;197;p32"/>
          <p:cNvPicPr preferRelativeResize="0"/>
          <p:nvPr/>
        </p:nvPicPr>
        <p:blipFill rotWithShape="1">
          <a:blip r:embed="rId5">
            <a:alphaModFix/>
          </a:blip>
          <a:srcRect b="35838" l="16197" r="14193" t="8417"/>
          <a:stretch/>
        </p:blipFill>
        <p:spPr>
          <a:xfrm>
            <a:off x="4644325" y="2279571"/>
            <a:ext cx="4341074" cy="2607398"/>
          </a:xfrm>
          <a:prstGeom prst="rect">
            <a:avLst/>
          </a:prstGeom>
          <a:noFill/>
          <a:ln cap="flat" cmpd="sng" w="9525">
            <a:solidFill>
              <a:schemeClr val="dk2"/>
            </a:solidFill>
            <a:prstDash val="solid"/>
            <a:round/>
            <a:headEnd len="sm" w="sm" type="none"/>
            <a:tailEnd len="sm" w="sm" type="none"/>
          </a:ln>
        </p:spPr>
      </p:pic>
      <p:pic>
        <p:nvPicPr>
          <p:cNvPr id="198" name="Google Shape;198;p32"/>
          <p:cNvPicPr preferRelativeResize="0"/>
          <p:nvPr/>
        </p:nvPicPr>
        <p:blipFill rotWithShape="1">
          <a:blip r:embed="rId6">
            <a:alphaModFix/>
          </a:blip>
          <a:srcRect b="27924" l="15745" r="14304" t="8337"/>
          <a:stretch/>
        </p:blipFill>
        <p:spPr>
          <a:xfrm>
            <a:off x="6165575" y="190050"/>
            <a:ext cx="2819825" cy="1927227"/>
          </a:xfrm>
          <a:prstGeom prst="rect">
            <a:avLst/>
          </a:prstGeom>
          <a:noFill/>
          <a:ln cap="flat" cmpd="sng" w="9525">
            <a:solidFill>
              <a:schemeClr val="dk2"/>
            </a:solidFill>
            <a:prstDash val="solid"/>
            <a:round/>
            <a:headEnd len="sm" w="sm" type="none"/>
            <a:tailEnd len="sm" w="sm" type="none"/>
          </a:ln>
        </p:spPr>
      </p:pic>
      <p:pic>
        <p:nvPicPr>
          <p:cNvPr id="199" name="Google Shape;199;p32"/>
          <p:cNvPicPr preferRelativeResize="0"/>
          <p:nvPr/>
        </p:nvPicPr>
        <p:blipFill rotWithShape="1">
          <a:blip r:embed="rId7">
            <a:alphaModFix/>
          </a:blip>
          <a:srcRect b="29128" l="13641" r="16222" t="7919"/>
          <a:stretch/>
        </p:blipFill>
        <p:spPr>
          <a:xfrm>
            <a:off x="1258954" y="2287049"/>
            <a:ext cx="3212897" cy="2162776"/>
          </a:xfrm>
          <a:prstGeom prst="rect">
            <a:avLst/>
          </a:prstGeom>
          <a:noFill/>
          <a:ln cap="flat" cmpd="sng" w="9525">
            <a:solidFill>
              <a:schemeClr val="dk2"/>
            </a:solidFill>
            <a:prstDash val="solid"/>
            <a:round/>
            <a:headEnd len="sm" w="sm" type="none"/>
            <a:tailEnd len="sm" w="sm" type="none"/>
          </a:ln>
        </p:spPr>
      </p:pic>
      <p:sp>
        <p:nvSpPr>
          <p:cNvPr id="200" name="Google Shape;200;p32"/>
          <p:cNvSpPr txBox="1"/>
          <p:nvPr/>
        </p:nvSpPr>
        <p:spPr>
          <a:xfrm>
            <a:off x="230875" y="4758700"/>
            <a:ext cx="3347700" cy="2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u="sng">
                <a:solidFill>
                  <a:srgbClr val="FFFFFF"/>
                </a:solidFill>
                <a:hlinkClick r:id="rId8"/>
              </a:rPr>
              <a:t>View all 2017 postcards here</a:t>
            </a:r>
            <a:endParaRPr b="1">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id="205" name="Google Shape;205;p33"/>
          <p:cNvPicPr preferRelativeResize="0"/>
          <p:nvPr/>
        </p:nvPicPr>
        <p:blipFill>
          <a:blip r:embed="rId3">
            <a:alphaModFix/>
          </a:blip>
          <a:stretch>
            <a:fillRect/>
          </a:stretch>
        </p:blipFill>
        <p:spPr>
          <a:xfrm>
            <a:off x="5426250" y="444650"/>
            <a:ext cx="3357101" cy="2583700"/>
          </a:xfrm>
          <a:prstGeom prst="rect">
            <a:avLst/>
          </a:prstGeom>
          <a:noFill/>
          <a:ln>
            <a:noFill/>
          </a:ln>
        </p:spPr>
      </p:pic>
      <p:sp>
        <p:nvSpPr>
          <p:cNvPr id="206" name="Google Shape;206;p33"/>
          <p:cNvSpPr txBox="1"/>
          <p:nvPr/>
        </p:nvSpPr>
        <p:spPr>
          <a:xfrm>
            <a:off x="314375" y="1834225"/>
            <a:ext cx="4811100" cy="2321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Give simple and direct rules</a:t>
            </a:r>
            <a:endParaRPr sz="1800"/>
          </a:p>
          <a:p>
            <a:pPr indent="-342900" lvl="0" marL="457200" rtl="0" algn="l">
              <a:spcBef>
                <a:spcPts val="0"/>
              </a:spcBef>
              <a:spcAft>
                <a:spcPts val="0"/>
              </a:spcAft>
              <a:buSzPts val="1800"/>
              <a:buChar char="●"/>
            </a:pPr>
            <a:r>
              <a:rPr lang="en" sz="1800"/>
              <a:t>Open up the postcard campaign to send to all senators.</a:t>
            </a:r>
            <a:endParaRPr sz="1800"/>
          </a:p>
          <a:p>
            <a:pPr indent="-342900" lvl="0" marL="457200" rtl="0" algn="l">
              <a:spcBef>
                <a:spcPts val="0"/>
              </a:spcBef>
              <a:spcAft>
                <a:spcPts val="0"/>
              </a:spcAft>
              <a:buSzPts val="1800"/>
              <a:buChar char="●"/>
            </a:pPr>
            <a:r>
              <a:rPr lang="en" sz="1800"/>
              <a:t>Provide an open canvas to let people express their ideas.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
        <p:nvSpPr>
          <p:cNvPr id="207" name="Google Shape;207;p33"/>
          <p:cNvSpPr txBox="1"/>
          <p:nvPr/>
        </p:nvSpPr>
        <p:spPr>
          <a:xfrm>
            <a:off x="269350" y="460250"/>
            <a:ext cx="5053800" cy="897900"/>
          </a:xfrm>
          <a:prstGeom prst="rect">
            <a:avLst/>
          </a:prstGeom>
          <a:solidFill>
            <a:srgbClr val="6FA8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FFFFFF"/>
                </a:solidFill>
              </a:rPr>
              <a:t>What we learned.</a:t>
            </a:r>
            <a:endParaRPr sz="48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id="212" name="Google Shape;212;p34"/>
          <p:cNvPicPr preferRelativeResize="0"/>
          <p:nvPr/>
        </p:nvPicPr>
        <p:blipFill>
          <a:blip r:embed="rId3">
            <a:alphaModFix/>
          </a:blip>
          <a:stretch>
            <a:fillRect/>
          </a:stretch>
        </p:blipFill>
        <p:spPr>
          <a:xfrm>
            <a:off x="4321601" y="279075"/>
            <a:ext cx="4518001" cy="3492450"/>
          </a:xfrm>
          <a:prstGeom prst="rect">
            <a:avLst/>
          </a:prstGeom>
          <a:noFill/>
          <a:ln cap="flat" cmpd="sng" w="19050">
            <a:solidFill>
              <a:schemeClr val="dk2"/>
            </a:solidFill>
            <a:prstDash val="solid"/>
            <a:round/>
            <a:headEnd len="sm" w="sm" type="none"/>
            <a:tailEnd len="sm" w="sm" type="none"/>
          </a:ln>
        </p:spPr>
      </p:pic>
      <p:pic>
        <p:nvPicPr>
          <p:cNvPr id="213" name="Google Shape;213;p34"/>
          <p:cNvPicPr preferRelativeResize="0"/>
          <p:nvPr/>
        </p:nvPicPr>
        <p:blipFill>
          <a:blip r:embed="rId4">
            <a:alphaModFix/>
          </a:blip>
          <a:stretch>
            <a:fillRect/>
          </a:stretch>
        </p:blipFill>
        <p:spPr>
          <a:xfrm>
            <a:off x="5620725" y="3390001"/>
            <a:ext cx="2068000" cy="1598000"/>
          </a:xfrm>
          <a:prstGeom prst="rect">
            <a:avLst/>
          </a:prstGeom>
          <a:noFill/>
          <a:ln cap="flat" cmpd="sng" w="9525">
            <a:solidFill>
              <a:schemeClr val="dk2"/>
            </a:solidFill>
            <a:prstDash val="solid"/>
            <a:round/>
            <a:headEnd len="sm" w="sm" type="none"/>
            <a:tailEnd len="sm" w="sm" type="none"/>
          </a:ln>
        </p:spPr>
      </p:pic>
      <p:sp>
        <p:nvSpPr>
          <p:cNvPr id="214" name="Google Shape;214;p34"/>
          <p:cNvSpPr txBox="1"/>
          <p:nvPr/>
        </p:nvSpPr>
        <p:spPr>
          <a:xfrm>
            <a:off x="269350" y="460250"/>
            <a:ext cx="3694200" cy="897900"/>
          </a:xfrm>
          <a:prstGeom prst="rect">
            <a:avLst/>
          </a:prstGeom>
          <a:solidFill>
            <a:srgbClr val="6FA8D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FFFFFF"/>
                </a:solidFill>
              </a:rPr>
              <a:t>2018</a:t>
            </a:r>
            <a:endParaRPr sz="4800">
              <a:solidFill>
                <a:srgbClr val="FFFFFF"/>
              </a:solidFill>
            </a:endParaRPr>
          </a:p>
        </p:txBody>
      </p:sp>
      <p:sp>
        <p:nvSpPr>
          <p:cNvPr id="215" name="Google Shape;215;p34"/>
          <p:cNvSpPr txBox="1"/>
          <p:nvPr/>
        </p:nvSpPr>
        <p:spPr>
          <a:xfrm>
            <a:off x="269350" y="1551000"/>
            <a:ext cx="3694200" cy="30000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sz="1800"/>
              <a:t>Wrote out the narrative on the back for participants. </a:t>
            </a:r>
            <a:endParaRPr sz="1800"/>
          </a:p>
          <a:p>
            <a:pPr indent="-342900" lvl="0" marL="457200" rtl="0" algn="l">
              <a:spcBef>
                <a:spcPts val="0"/>
              </a:spcBef>
              <a:spcAft>
                <a:spcPts val="0"/>
              </a:spcAft>
              <a:buSzPts val="1800"/>
              <a:buChar char="●"/>
            </a:pPr>
            <a:r>
              <a:rPr lang="en" sz="1800"/>
              <a:t>Asked them not to send them in personally.</a:t>
            </a:r>
            <a:endParaRPr sz="1800"/>
          </a:p>
          <a:p>
            <a:pPr indent="-342900" lvl="0" marL="457200" rtl="0" algn="l">
              <a:spcBef>
                <a:spcPts val="0"/>
              </a:spcBef>
              <a:spcAft>
                <a:spcPts val="0"/>
              </a:spcAft>
              <a:buSzPts val="1800"/>
              <a:buChar char="●"/>
            </a:pPr>
            <a:r>
              <a:rPr lang="en" sz="1800"/>
              <a:t>Collecting to give in bundles to each district. </a:t>
            </a:r>
            <a:endParaRPr sz="1800"/>
          </a:p>
          <a:p>
            <a:pPr indent="-342900" lvl="0" marL="457200" rtl="0" algn="l">
              <a:spcBef>
                <a:spcPts val="0"/>
              </a:spcBef>
              <a:spcAft>
                <a:spcPts val="0"/>
              </a:spcAft>
              <a:buSzPts val="1800"/>
              <a:buChar char="●"/>
            </a:pPr>
            <a:r>
              <a:rPr lang="en" sz="1800"/>
              <a:t>Left the front blank for more creative freedom.</a:t>
            </a:r>
            <a:endParaRPr sz="1800"/>
          </a:p>
          <a:p>
            <a:pPr indent="-342900" lvl="0" marL="457200" rtl="0" algn="l">
              <a:spcBef>
                <a:spcPts val="0"/>
              </a:spcBef>
              <a:spcAft>
                <a:spcPts val="0"/>
              </a:spcAft>
              <a:buSzPts val="1800"/>
              <a:buChar char="●"/>
            </a:pPr>
            <a:r>
              <a:rPr lang="en" sz="1800"/>
              <a:t>Left the date off to have a longer lasting campaign.</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19" name="Shape 219"/>
        <p:cNvGrpSpPr/>
        <p:nvPr/>
      </p:nvGrpSpPr>
      <p:grpSpPr>
        <a:xfrm>
          <a:off x="0" y="0"/>
          <a:ext cx="0" cy="0"/>
          <a:chOff x="0" y="0"/>
          <a:chExt cx="0" cy="0"/>
        </a:xfrm>
      </p:grpSpPr>
      <p:sp>
        <p:nvSpPr>
          <p:cNvPr id="220" name="Google Shape;220;p35"/>
          <p:cNvSpPr txBox="1"/>
          <p:nvPr>
            <p:ph idx="4294967295" type="body"/>
          </p:nvPr>
        </p:nvSpPr>
        <p:spPr>
          <a:xfrm>
            <a:off x="177750" y="230875"/>
            <a:ext cx="6774300" cy="5517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2100">
                <a:solidFill>
                  <a:srgbClr val="FFFFFF"/>
                </a:solidFill>
              </a:rPr>
              <a:t>2018- “I love my library because…”</a:t>
            </a:r>
            <a:endParaRPr b="1" sz="2100">
              <a:solidFill>
                <a:srgbClr val="FFFFFF"/>
              </a:solidFill>
            </a:endParaRPr>
          </a:p>
        </p:txBody>
      </p:sp>
      <p:pic>
        <p:nvPicPr>
          <p:cNvPr id="221" name="Google Shape;221;p35"/>
          <p:cNvPicPr preferRelativeResize="0"/>
          <p:nvPr/>
        </p:nvPicPr>
        <p:blipFill>
          <a:blip r:embed="rId3">
            <a:alphaModFix/>
          </a:blip>
          <a:stretch>
            <a:fillRect/>
          </a:stretch>
        </p:blipFill>
        <p:spPr>
          <a:xfrm>
            <a:off x="432650" y="2937300"/>
            <a:ext cx="2760473" cy="2070349"/>
          </a:xfrm>
          <a:prstGeom prst="rect">
            <a:avLst/>
          </a:prstGeom>
          <a:noFill/>
          <a:ln>
            <a:noFill/>
          </a:ln>
        </p:spPr>
      </p:pic>
      <p:pic>
        <p:nvPicPr>
          <p:cNvPr id="222" name="Google Shape;222;p35"/>
          <p:cNvPicPr preferRelativeResize="0"/>
          <p:nvPr/>
        </p:nvPicPr>
        <p:blipFill>
          <a:blip r:embed="rId4">
            <a:alphaModFix/>
          </a:blip>
          <a:stretch>
            <a:fillRect/>
          </a:stretch>
        </p:blipFill>
        <p:spPr>
          <a:xfrm>
            <a:off x="432650" y="764325"/>
            <a:ext cx="2760473" cy="2070349"/>
          </a:xfrm>
          <a:prstGeom prst="rect">
            <a:avLst/>
          </a:prstGeom>
          <a:noFill/>
          <a:ln>
            <a:noFill/>
          </a:ln>
        </p:spPr>
      </p:pic>
      <p:pic>
        <p:nvPicPr>
          <p:cNvPr id="223" name="Google Shape;223;p35"/>
          <p:cNvPicPr preferRelativeResize="0"/>
          <p:nvPr/>
        </p:nvPicPr>
        <p:blipFill rotWithShape="1">
          <a:blip r:embed="rId5">
            <a:alphaModFix/>
          </a:blip>
          <a:srcRect b="0" l="6173" r="0" t="0"/>
          <a:stretch/>
        </p:blipFill>
        <p:spPr>
          <a:xfrm>
            <a:off x="3334200" y="764325"/>
            <a:ext cx="5335900" cy="4237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pic>
        <p:nvPicPr>
          <p:cNvPr id="228" name="Google Shape;228;p36"/>
          <p:cNvPicPr preferRelativeResize="0"/>
          <p:nvPr/>
        </p:nvPicPr>
        <p:blipFill>
          <a:blip r:embed="rId3">
            <a:alphaModFix/>
          </a:blip>
          <a:stretch>
            <a:fillRect/>
          </a:stretch>
        </p:blipFill>
        <p:spPr>
          <a:xfrm>
            <a:off x="297078" y="159100"/>
            <a:ext cx="6145676" cy="4825300"/>
          </a:xfrm>
          <a:prstGeom prst="rect">
            <a:avLst/>
          </a:prstGeom>
          <a:noFill/>
          <a:ln>
            <a:noFill/>
          </a:ln>
        </p:spPr>
      </p:pic>
      <p:sp>
        <p:nvSpPr>
          <p:cNvPr id="229" name="Google Shape;229;p36"/>
          <p:cNvSpPr txBox="1"/>
          <p:nvPr>
            <p:ph idx="2" type="body"/>
          </p:nvPr>
        </p:nvSpPr>
        <p:spPr>
          <a:xfrm>
            <a:off x="6820425" y="2834700"/>
            <a:ext cx="2012700" cy="17775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It’s a warm &amp; friendly library in a sometimes not so friendly world.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Congressional Candidates</a:t>
            </a:r>
            <a:endParaRPr>
              <a:solidFill>
                <a:srgbClr val="FFFFFF"/>
              </a:solidFill>
            </a:endParaRPr>
          </a:p>
        </p:txBody>
      </p:sp>
      <p:graphicFrame>
        <p:nvGraphicFramePr>
          <p:cNvPr id="235" name="Google Shape;235;p37"/>
          <p:cNvGraphicFramePr/>
          <p:nvPr/>
        </p:nvGraphicFramePr>
        <p:xfrm>
          <a:off x="391400" y="1034175"/>
          <a:ext cx="3000000" cy="3000000"/>
        </p:xfrm>
        <a:graphic>
          <a:graphicData uri="http://schemas.openxmlformats.org/drawingml/2006/table">
            <a:tbl>
              <a:tblPr>
                <a:noFill/>
                <a:tableStyleId>{1585B1E2-E4A0-47C3-92A5-7ECD2E7C8E30}</a:tableStyleId>
              </a:tblPr>
              <a:tblGrid>
                <a:gridCol w="818825"/>
                <a:gridCol w="2525750"/>
                <a:gridCol w="2496550"/>
                <a:gridCol w="2523600"/>
              </a:tblGrid>
              <a:tr h="456200">
                <a:tc>
                  <a:txBody>
                    <a:bodyPr>
                      <a:noAutofit/>
                    </a:bodyPr>
                    <a:lstStyle/>
                    <a:p>
                      <a:pPr indent="0" lvl="0" marL="0" rtl="0" algn="l">
                        <a:spcBef>
                          <a:spcPts val="0"/>
                        </a:spcBef>
                        <a:spcAft>
                          <a:spcPts val="0"/>
                        </a:spcAft>
                        <a:buNone/>
                      </a:pPr>
                      <a:r>
                        <a:rPr lang="en"/>
                        <a:t>District</a:t>
                      </a:r>
                      <a:endParaRPr/>
                    </a:p>
                  </a:txBody>
                  <a:tcPr marT="91425" marB="91425" marR="91425" marL="91425"/>
                </a:tc>
                <a:tc>
                  <a:txBody>
                    <a:bodyPr>
                      <a:noAutofit/>
                    </a:bodyPr>
                    <a:lstStyle/>
                    <a:p>
                      <a:pPr indent="0" lvl="0" marL="0" rtl="0" algn="l">
                        <a:spcBef>
                          <a:spcPts val="0"/>
                        </a:spcBef>
                        <a:spcAft>
                          <a:spcPts val="0"/>
                        </a:spcAft>
                        <a:buNone/>
                      </a:pPr>
                      <a:r>
                        <a:rPr lang="en"/>
                        <a:t>Republican</a:t>
                      </a:r>
                      <a:endParaRPr/>
                    </a:p>
                  </a:txBody>
                  <a:tcPr marT="91425" marB="91425" marR="91425" marL="91425"/>
                </a:tc>
                <a:tc>
                  <a:txBody>
                    <a:bodyPr>
                      <a:noAutofit/>
                    </a:bodyPr>
                    <a:lstStyle/>
                    <a:p>
                      <a:pPr indent="0" lvl="0" marL="0" rtl="0" algn="l">
                        <a:spcBef>
                          <a:spcPts val="0"/>
                        </a:spcBef>
                        <a:spcAft>
                          <a:spcPts val="0"/>
                        </a:spcAft>
                        <a:buNone/>
                      </a:pPr>
                      <a:r>
                        <a:rPr lang="en"/>
                        <a:t>Democrat</a:t>
                      </a:r>
                      <a:endParaRPr/>
                    </a:p>
                  </a:txBody>
                  <a:tcPr marT="91425" marB="91425" marR="91425" marL="91425"/>
                </a:tc>
                <a:tc>
                  <a:txBody>
                    <a:bodyPr>
                      <a:noAutofit/>
                    </a:bodyPr>
                    <a:lstStyle/>
                    <a:p>
                      <a:pPr indent="0" lvl="0" marL="0" rtl="0" algn="l">
                        <a:spcBef>
                          <a:spcPts val="0"/>
                        </a:spcBef>
                        <a:spcAft>
                          <a:spcPts val="0"/>
                        </a:spcAft>
                        <a:buNone/>
                      </a:pPr>
                      <a:r>
                        <a:rPr lang="en"/>
                        <a:t>Other </a:t>
                      </a:r>
                      <a:r>
                        <a:rPr lang="en"/>
                        <a:t>Indicated</a:t>
                      </a:r>
                      <a:endParaRPr/>
                    </a:p>
                  </a:txBody>
                  <a:tcPr marT="91425" marB="91425" marR="91425" marL="91425"/>
                </a:tc>
              </a:tr>
              <a:tr h="456200">
                <a:tc>
                  <a:txBody>
                    <a:bodyPr>
                      <a:noAutofit/>
                    </a:bodyPr>
                    <a:lstStyle/>
                    <a:p>
                      <a:pPr indent="0" lvl="0" marL="0" rtl="0" algn="l">
                        <a:spcBef>
                          <a:spcPts val="0"/>
                        </a:spcBef>
                        <a:spcAft>
                          <a:spcPts val="0"/>
                        </a:spcAft>
                        <a:buNone/>
                      </a:pPr>
                      <a:r>
                        <a:rPr lang="en"/>
                        <a:t>1</a:t>
                      </a:r>
                      <a:endParaRPr/>
                    </a:p>
                  </a:txBody>
                  <a:tcPr marT="91425" marB="91425" marR="91425" marL="91425"/>
                </a:tc>
                <a:tc>
                  <a:txBody>
                    <a:bodyPr>
                      <a:noAutofit/>
                    </a:bodyPr>
                    <a:lstStyle/>
                    <a:p>
                      <a:pPr indent="0" lvl="0" marL="0" rtl="0" algn="l">
                        <a:spcBef>
                          <a:spcPts val="0"/>
                        </a:spcBef>
                        <a:spcAft>
                          <a:spcPts val="0"/>
                        </a:spcAft>
                        <a:buNone/>
                      </a:pPr>
                      <a:r>
                        <a:rPr lang="en"/>
                        <a:t>Kate Arrington</a:t>
                      </a:r>
                      <a:endParaRPr/>
                    </a:p>
                  </a:txBody>
                  <a:tcPr marT="91425" marB="91425" marR="91425" marL="91425"/>
                </a:tc>
                <a:tc>
                  <a:txBody>
                    <a:bodyPr>
                      <a:noAutofit/>
                    </a:bodyPr>
                    <a:lstStyle/>
                    <a:p>
                      <a:pPr indent="0" lvl="0" marL="0" rtl="0" algn="l">
                        <a:spcBef>
                          <a:spcPts val="0"/>
                        </a:spcBef>
                        <a:spcAft>
                          <a:spcPts val="0"/>
                        </a:spcAft>
                        <a:buNone/>
                      </a:pPr>
                      <a:r>
                        <a:rPr lang="en"/>
                        <a:t>Joe Cunningham</a:t>
                      </a:r>
                      <a:endParaRPr/>
                    </a:p>
                  </a:txBody>
                  <a:tcPr marT="91425" marB="91425" marR="91425" marL="91425"/>
                </a:tc>
                <a:tc>
                  <a:txBody>
                    <a:bodyPr>
                      <a:noAutofit/>
                    </a:bodyPr>
                    <a:lstStyle/>
                    <a:p>
                      <a:pPr indent="0" lvl="0" marL="0" rtl="0" algn="l">
                        <a:spcBef>
                          <a:spcPts val="0"/>
                        </a:spcBef>
                        <a:spcAft>
                          <a:spcPts val="0"/>
                        </a:spcAft>
                        <a:buNone/>
                      </a:pPr>
                      <a:r>
                        <a:rPr lang="en"/>
                        <a:t>n/a</a:t>
                      </a:r>
                      <a:endParaRPr/>
                    </a:p>
                  </a:txBody>
                  <a:tcPr marT="91425" marB="91425" marR="91425" marL="91425"/>
                </a:tc>
              </a:tr>
              <a:tr h="456200">
                <a:tc>
                  <a:txBody>
                    <a:bodyPr>
                      <a:noAutofit/>
                    </a:bodyPr>
                    <a:lstStyle/>
                    <a:p>
                      <a:pPr indent="0" lvl="0" marL="0" rtl="0" algn="l">
                        <a:spcBef>
                          <a:spcPts val="0"/>
                        </a:spcBef>
                        <a:spcAft>
                          <a:spcPts val="0"/>
                        </a:spcAft>
                        <a:buNone/>
                      </a:pPr>
                      <a:r>
                        <a:rPr lang="en"/>
                        <a:t>2</a:t>
                      </a:r>
                      <a:endParaRPr/>
                    </a:p>
                  </a:txBody>
                  <a:tcPr marT="91425" marB="91425" marR="91425" marL="91425"/>
                </a:tc>
                <a:tc>
                  <a:txBody>
                    <a:bodyPr>
                      <a:noAutofit/>
                    </a:bodyPr>
                    <a:lstStyle/>
                    <a:p>
                      <a:pPr indent="0" lvl="0" marL="0" rtl="0" algn="l">
                        <a:spcBef>
                          <a:spcPts val="0"/>
                        </a:spcBef>
                        <a:spcAft>
                          <a:spcPts val="0"/>
                        </a:spcAft>
                        <a:buNone/>
                      </a:pPr>
                      <a:r>
                        <a:rPr lang="en"/>
                        <a:t>Joe Wilson (Incumbent)</a:t>
                      </a:r>
                      <a:endParaRPr/>
                    </a:p>
                  </a:txBody>
                  <a:tcPr marT="91425" marB="91425" marR="91425" marL="91425"/>
                </a:tc>
                <a:tc>
                  <a:txBody>
                    <a:bodyPr>
                      <a:noAutofit/>
                    </a:bodyPr>
                    <a:lstStyle/>
                    <a:p>
                      <a:pPr indent="0" lvl="0" marL="0" rtl="0" algn="l">
                        <a:spcBef>
                          <a:spcPts val="0"/>
                        </a:spcBef>
                        <a:spcAft>
                          <a:spcPts val="0"/>
                        </a:spcAft>
                        <a:buNone/>
                      </a:pPr>
                      <a:r>
                        <a:rPr lang="en"/>
                        <a:t>Sean Carrigan</a:t>
                      </a:r>
                      <a:endParaRPr/>
                    </a:p>
                  </a:txBody>
                  <a:tcPr marT="91425" marB="91425" marR="91425" marL="91425"/>
                </a:tc>
                <a:tc>
                  <a:txBody>
                    <a:bodyPr>
                      <a:noAutofit/>
                    </a:bodyPr>
                    <a:lstStyle/>
                    <a:p>
                      <a:pPr indent="0" lvl="0" marL="0" rtl="0" algn="l">
                        <a:spcBef>
                          <a:spcPts val="0"/>
                        </a:spcBef>
                        <a:spcAft>
                          <a:spcPts val="0"/>
                        </a:spcAft>
                        <a:buNone/>
                      </a:pPr>
                      <a:r>
                        <a:rPr lang="en"/>
                        <a:t>Sonny Narang (Amer)</a:t>
                      </a:r>
                      <a:endParaRPr/>
                    </a:p>
                  </a:txBody>
                  <a:tcPr marT="91425" marB="91425" marR="91425" marL="91425"/>
                </a:tc>
              </a:tr>
              <a:tr h="456200">
                <a:tc>
                  <a:txBody>
                    <a:bodyPr>
                      <a:noAutofit/>
                    </a:bodyPr>
                    <a:lstStyle/>
                    <a:p>
                      <a:pPr indent="0" lvl="0" marL="0" rtl="0" algn="l">
                        <a:spcBef>
                          <a:spcPts val="0"/>
                        </a:spcBef>
                        <a:spcAft>
                          <a:spcPts val="0"/>
                        </a:spcAft>
                        <a:buNone/>
                      </a:pPr>
                      <a:r>
                        <a:rPr lang="en"/>
                        <a:t>3</a:t>
                      </a:r>
                      <a:endParaRPr/>
                    </a:p>
                  </a:txBody>
                  <a:tcPr marT="91425" marB="91425" marR="91425" marL="91425"/>
                </a:tc>
                <a:tc>
                  <a:txBody>
                    <a:bodyPr>
                      <a:noAutofit/>
                    </a:bodyPr>
                    <a:lstStyle/>
                    <a:p>
                      <a:pPr indent="0" lvl="0" marL="0" rtl="0" algn="l">
                        <a:spcBef>
                          <a:spcPts val="0"/>
                        </a:spcBef>
                        <a:spcAft>
                          <a:spcPts val="0"/>
                        </a:spcAft>
                        <a:buNone/>
                      </a:pPr>
                      <a:r>
                        <a:rPr lang="en"/>
                        <a:t>Jeff Duncan (Incumbent)</a:t>
                      </a:r>
                      <a:endParaRPr/>
                    </a:p>
                  </a:txBody>
                  <a:tcPr marT="91425" marB="91425" marR="91425" marL="91425"/>
                </a:tc>
                <a:tc>
                  <a:txBody>
                    <a:bodyPr>
                      <a:noAutofit/>
                    </a:bodyPr>
                    <a:lstStyle/>
                    <a:p>
                      <a:pPr indent="0" lvl="0" marL="0" rtl="0" algn="l">
                        <a:spcBef>
                          <a:spcPts val="0"/>
                        </a:spcBef>
                        <a:spcAft>
                          <a:spcPts val="0"/>
                        </a:spcAft>
                        <a:buNone/>
                      </a:pPr>
                      <a:r>
                        <a:rPr lang="en"/>
                        <a:t>Mary Geren</a:t>
                      </a:r>
                      <a:endParaRPr/>
                    </a:p>
                  </a:txBody>
                  <a:tcPr marT="91425" marB="91425" marR="91425" marL="91425"/>
                </a:tc>
                <a:tc>
                  <a:txBody>
                    <a:bodyPr>
                      <a:noAutofit/>
                    </a:bodyPr>
                    <a:lstStyle/>
                    <a:p>
                      <a:pPr indent="0" lvl="0" marL="0" rtl="0" algn="l">
                        <a:spcBef>
                          <a:spcPts val="0"/>
                        </a:spcBef>
                        <a:spcAft>
                          <a:spcPts val="0"/>
                        </a:spcAft>
                        <a:buNone/>
                      </a:pPr>
                      <a:r>
                        <a:rPr lang="en"/>
                        <a:t>David Moore (Amer)</a:t>
                      </a:r>
                      <a:endParaRPr/>
                    </a:p>
                  </a:txBody>
                  <a:tcPr marT="91425" marB="91425" marR="91425" marL="91425"/>
                </a:tc>
              </a:tr>
              <a:tr h="456200">
                <a:tc>
                  <a:txBody>
                    <a:bodyPr>
                      <a:noAutofit/>
                    </a:bodyPr>
                    <a:lstStyle/>
                    <a:p>
                      <a:pPr indent="0" lvl="0" marL="0" rtl="0" algn="l">
                        <a:spcBef>
                          <a:spcPts val="0"/>
                        </a:spcBef>
                        <a:spcAft>
                          <a:spcPts val="0"/>
                        </a:spcAft>
                        <a:buNone/>
                      </a:pPr>
                      <a:r>
                        <a:rPr lang="en"/>
                        <a:t>4</a:t>
                      </a:r>
                      <a:endParaRPr/>
                    </a:p>
                  </a:txBody>
                  <a:tcPr marT="91425" marB="91425" marR="91425" marL="91425"/>
                </a:tc>
                <a:tc>
                  <a:txBody>
                    <a:bodyPr>
                      <a:noAutofit/>
                    </a:bodyPr>
                    <a:lstStyle/>
                    <a:p>
                      <a:pPr indent="0" lvl="0" marL="0" rtl="0" algn="l">
                        <a:spcBef>
                          <a:spcPts val="0"/>
                        </a:spcBef>
                        <a:spcAft>
                          <a:spcPts val="0"/>
                        </a:spcAft>
                        <a:buNone/>
                      </a:pPr>
                      <a:r>
                        <a:rPr lang="en"/>
                        <a:t>William Timmons</a:t>
                      </a:r>
                      <a:endParaRPr/>
                    </a:p>
                  </a:txBody>
                  <a:tcPr marT="91425" marB="91425" marR="91425" marL="91425"/>
                </a:tc>
                <a:tc>
                  <a:txBody>
                    <a:bodyPr>
                      <a:noAutofit/>
                    </a:bodyPr>
                    <a:lstStyle/>
                    <a:p>
                      <a:pPr indent="0" lvl="0" marL="0" rtl="0" algn="l">
                        <a:spcBef>
                          <a:spcPts val="0"/>
                        </a:spcBef>
                        <a:spcAft>
                          <a:spcPts val="0"/>
                        </a:spcAft>
                        <a:buNone/>
                      </a:pPr>
                      <a:r>
                        <a:rPr lang="en"/>
                        <a:t>Brandon Brown</a:t>
                      </a:r>
                      <a:endParaRPr/>
                    </a:p>
                  </a:txBody>
                  <a:tcPr marT="91425" marB="91425" marR="91425" marL="91425"/>
                </a:tc>
                <a:tc>
                  <a:txBody>
                    <a:bodyPr>
                      <a:noAutofit/>
                    </a:bodyPr>
                    <a:lstStyle/>
                    <a:p>
                      <a:pPr indent="0" lvl="0" marL="0" rtl="0" algn="l">
                        <a:spcBef>
                          <a:spcPts val="0"/>
                        </a:spcBef>
                        <a:spcAft>
                          <a:spcPts val="0"/>
                        </a:spcAft>
                        <a:buNone/>
                      </a:pPr>
                      <a:r>
                        <a:rPr lang="en"/>
                        <a:t>Guy Furay (Amer)</a:t>
                      </a:r>
                      <a:endParaRPr/>
                    </a:p>
                  </a:txBody>
                  <a:tcPr marT="91425" marB="91425" marR="91425" marL="91425"/>
                </a:tc>
              </a:tr>
              <a:tr h="456200">
                <a:tc>
                  <a:txBody>
                    <a:bodyPr>
                      <a:noAutofit/>
                    </a:bodyPr>
                    <a:lstStyle/>
                    <a:p>
                      <a:pPr indent="0" lvl="0" marL="0" rtl="0" algn="l">
                        <a:spcBef>
                          <a:spcPts val="0"/>
                        </a:spcBef>
                        <a:spcAft>
                          <a:spcPts val="0"/>
                        </a:spcAft>
                        <a:buNone/>
                      </a:pPr>
                      <a:r>
                        <a:rPr lang="en"/>
                        <a:t>5</a:t>
                      </a:r>
                      <a:endParaRPr/>
                    </a:p>
                  </a:txBody>
                  <a:tcPr marT="91425" marB="91425" marR="91425" marL="91425"/>
                </a:tc>
                <a:tc>
                  <a:txBody>
                    <a:bodyPr>
                      <a:noAutofit/>
                    </a:bodyPr>
                    <a:lstStyle/>
                    <a:p>
                      <a:pPr indent="0" lvl="0" marL="0" rtl="0" algn="l">
                        <a:spcBef>
                          <a:spcPts val="0"/>
                        </a:spcBef>
                        <a:spcAft>
                          <a:spcPts val="0"/>
                        </a:spcAft>
                        <a:buNone/>
                      </a:pPr>
                      <a:r>
                        <a:rPr lang="en"/>
                        <a:t>Ralph Norman (Incumbent)</a:t>
                      </a:r>
                      <a:endParaRPr/>
                    </a:p>
                  </a:txBody>
                  <a:tcPr marT="91425" marB="91425" marR="91425" marL="91425"/>
                </a:tc>
                <a:tc>
                  <a:txBody>
                    <a:bodyPr>
                      <a:noAutofit/>
                    </a:bodyPr>
                    <a:lstStyle/>
                    <a:p>
                      <a:pPr indent="0" lvl="0" marL="0" rtl="0" algn="l">
                        <a:spcBef>
                          <a:spcPts val="0"/>
                        </a:spcBef>
                        <a:spcAft>
                          <a:spcPts val="0"/>
                        </a:spcAft>
                        <a:buNone/>
                      </a:pPr>
                      <a:r>
                        <a:rPr lang="en"/>
                        <a:t>Archie Parnell</a:t>
                      </a:r>
                      <a:endParaRPr/>
                    </a:p>
                  </a:txBody>
                  <a:tcPr marT="91425" marB="91425" marR="91425" marL="91425"/>
                </a:tc>
                <a:tc>
                  <a:txBody>
                    <a:bodyPr>
                      <a:noAutofit/>
                    </a:bodyPr>
                    <a:lstStyle/>
                    <a:p>
                      <a:pPr indent="0" lvl="0" marL="0" rtl="0" algn="l">
                        <a:spcBef>
                          <a:spcPts val="0"/>
                        </a:spcBef>
                        <a:spcAft>
                          <a:spcPts val="0"/>
                        </a:spcAft>
                        <a:buNone/>
                      </a:pPr>
                      <a:r>
                        <a:rPr lang="en"/>
                        <a:t>Michael Chandler (Const)</a:t>
                      </a:r>
                      <a:endParaRPr/>
                    </a:p>
                  </a:txBody>
                  <a:tcPr marT="91425" marB="91425" marR="91425" marL="91425"/>
                </a:tc>
              </a:tr>
              <a:tr h="456200">
                <a:tc>
                  <a:txBody>
                    <a:bodyPr>
                      <a:noAutofit/>
                    </a:bodyPr>
                    <a:lstStyle/>
                    <a:p>
                      <a:pPr indent="0" lvl="0" marL="0" rtl="0" algn="l">
                        <a:spcBef>
                          <a:spcPts val="0"/>
                        </a:spcBef>
                        <a:spcAft>
                          <a:spcPts val="0"/>
                        </a:spcAft>
                        <a:buNone/>
                      </a:pPr>
                      <a:r>
                        <a:rPr lang="en"/>
                        <a:t>6</a:t>
                      </a:r>
                      <a:endParaRPr/>
                    </a:p>
                  </a:txBody>
                  <a:tcPr marT="91425" marB="91425" marR="91425" marL="91425"/>
                </a:tc>
                <a:tc>
                  <a:txBody>
                    <a:bodyPr>
                      <a:noAutofit/>
                    </a:bodyPr>
                    <a:lstStyle/>
                    <a:p>
                      <a:pPr indent="0" lvl="0" marL="0" rtl="0" algn="l">
                        <a:spcBef>
                          <a:spcPts val="0"/>
                        </a:spcBef>
                        <a:spcAft>
                          <a:spcPts val="0"/>
                        </a:spcAft>
                        <a:buNone/>
                      </a:pPr>
                      <a:r>
                        <a:rPr lang="en"/>
                        <a:t>Gerhard Gressman</a:t>
                      </a:r>
                      <a:endParaRPr/>
                    </a:p>
                  </a:txBody>
                  <a:tcPr marT="91425" marB="91425" marR="91425" marL="91425"/>
                </a:tc>
                <a:tc>
                  <a:txBody>
                    <a:bodyPr>
                      <a:noAutofit/>
                    </a:bodyPr>
                    <a:lstStyle/>
                    <a:p>
                      <a:pPr indent="0" lvl="0" marL="0" rtl="0" algn="l">
                        <a:spcBef>
                          <a:spcPts val="0"/>
                        </a:spcBef>
                        <a:spcAft>
                          <a:spcPts val="0"/>
                        </a:spcAft>
                        <a:buNone/>
                      </a:pPr>
                      <a:r>
                        <a:rPr lang="en"/>
                        <a:t>James Clyburn (incumbent)</a:t>
                      </a:r>
                      <a:endParaRPr/>
                    </a:p>
                  </a:txBody>
                  <a:tcPr marT="91425" marB="91425" marR="91425" marL="91425"/>
                </a:tc>
                <a:tc>
                  <a:txBody>
                    <a:bodyPr>
                      <a:noAutofit/>
                    </a:bodyPr>
                    <a:lstStyle/>
                    <a:p>
                      <a:pPr indent="0" lvl="0" marL="0" rtl="0" algn="l">
                        <a:spcBef>
                          <a:spcPts val="0"/>
                        </a:spcBef>
                        <a:spcAft>
                          <a:spcPts val="0"/>
                        </a:spcAft>
                        <a:buNone/>
                      </a:pPr>
                      <a:r>
                        <a:rPr lang="en"/>
                        <a:t>Bryan Pugh (Green)</a:t>
                      </a:r>
                      <a:endParaRPr/>
                    </a:p>
                  </a:txBody>
                  <a:tcPr marT="91425" marB="91425" marR="91425" marL="91425"/>
                </a:tc>
              </a:tr>
              <a:tr h="456200">
                <a:tc>
                  <a:txBody>
                    <a:bodyPr>
                      <a:noAutofit/>
                    </a:bodyPr>
                    <a:lstStyle/>
                    <a:p>
                      <a:pPr indent="0" lvl="0" marL="0" rtl="0" algn="l">
                        <a:spcBef>
                          <a:spcPts val="0"/>
                        </a:spcBef>
                        <a:spcAft>
                          <a:spcPts val="0"/>
                        </a:spcAft>
                        <a:buNone/>
                      </a:pPr>
                      <a:r>
                        <a:rPr lang="en"/>
                        <a:t>7</a:t>
                      </a:r>
                      <a:endParaRPr/>
                    </a:p>
                  </a:txBody>
                  <a:tcPr marT="91425" marB="91425" marR="91425" marL="91425"/>
                </a:tc>
                <a:tc>
                  <a:txBody>
                    <a:bodyPr>
                      <a:noAutofit/>
                    </a:bodyPr>
                    <a:lstStyle/>
                    <a:p>
                      <a:pPr indent="0" lvl="0" marL="0" rtl="0" algn="l">
                        <a:spcBef>
                          <a:spcPts val="0"/>
                        </a:spcBef>
                        <a:spcAft>
                          <a:spcPts val="0"/>
                        </a:spcAft>
                        <a:buNone/>
                      </a:pPr>
                      <a:r>
                        <a:rPr lang="en"/>
                        <a:t>Tom Rice (Incumbent)</a:t>
                      </a:r>
                      <a:endParaRPr/>
                    </a:p>
                  </a:txBody>
                  <a:tcPr marT="91425" marB="91425" marR="91425" marL="91425"/>
                </a:tc>
                <a:tc>
                  <a:txBody>
                    <a:bodyPr>
                      <a:noAutofit/>
                    </a:bodyPr>
                    <a:lstStyle/>
                    <a:p>
                      <a:pPr indent="0" lvl="0" marL="0" rtl="0" algn="l">
                        <a:spcBef>
                          <a:spcPts val="0"/>
                        </a:spcBef>
                        <a:spcAft>
                          <a:spcPts val="0"/>
                        </a:spcAft>
                        <a:buNone/>
                      </a:pPr>
                      <a:r>
                        <a:rPr lang="en"/>
                        <a:t>Robert Williams</a:t>
                      </a:r>
                      <a:endParaRPr/>
                    </a:p>
                  </a:txBody>
                  <a:tcPr marT="91425" marB="91425" marR="91425" marL="91425"/>
                </a:tc>
                <a:tc>
                  <a:txBody>
                    <a:bodyPr>
                      <a:noAutofit/>
                    </a:bodyPr>
                    <a:lstStyle/>
                    <a:p>
                      <a:pPr indent="0" lvl="0" marL="0" rtl="0" algn="l">
                        <a:spcBef>
                          <a:spcPts val="0"/>
                        </a:spcBef>
                        <a:spcAft>
                          <a:spcPts val="0"/>
                        </a:spcAft>
                        <a:buNone/>
                      </a:pPr>
                      <a:r>
                        <a:rPr lang="en"/>
                        <a:t>n/a</a:t>
                      </a:r>
                      <a:endParaRPr/>
                    </a:p>
                  </a:txBody>
                  <a:tcPr marT="91425" marB="91425" marR="91425" marL="91425"/>
                </a:tc>
              </a:tr>
            </a:tbl>
          </a:graphicData>
        </a:graphic>
      </p:graphicFrame>
      <p:sp>
        <p:nvSpPr>
          <p:cNvPr id="236" name="Google Shape;236;p37"/>
          <p:cNvSpPr txBox="1"/>
          <p:nvPr/>
        </p:nvSpPr>
        <p:spPr>
          <a:xfrm>
            <a:off x="219175" y="4822025"/>
            <a:ext cx="8694300" cy="1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Information listed from: </a:t>
            </a:r>
            <a:r>
              <a:rPr lang="en" sz="1200" u="sng">
                <a:solidFill>
                  <a:schemeClr val="hlink"/>
                </a:solidFill>
                <a:hlinkClick r:id="rId3"/>
              </a:rPr>
              <a:t>https://ballotpedia.org/United_States_House_of_Representatives_elections_in_South_Carolina,_2018</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Check your</a:t>
            </a:r>
            <a:endParaRPr/>
          </a:p>
        </p:txBody>
      </p:sp>
      <p:sp>
        <p:nvSpPr>
          <p:cNvPr id="242" name="Google Shape;242;p38"/>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Voter registration</a:t>
            </a:r>
            <a:endParaRPr/>
          </a:p>
        </p:txBody>
      </p:sp>
      <p:sp>
        <p:nvSpPr>
          <p:cNvPr id="243" name="Google Shape;243;p3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scvotes.org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9"/>
          <p:cNvSpPr txBox="1"/>
          <p:nvPr>
            <p:ph type="title"/>
          </p:nvPr>
        </p:nvSpPr>
        <p:spPr>
          <a:xfrm>
            <a:off x="265500" y="1816950"/>
            <a:ext cx="4045200" cy="15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2019 </a:t>
            </a:r>
            <a:endParaRPr/>
          </a:p>
          <a:p>
            <a:pPr indent="0" lvl="0" marL="0" rtl="0" algn="ctr">
              <a:spcBef>
                <a:spcPts val="0"/>
              </a:spcBef>
              <a:spcAft>
                <a:spcPts val="0"/>
              </a:spcAft>
              <a:buNone/>
            </a:pPr>
            <a:r>
              <a:rPr lang="en"/>
              <a:t>Goals &amp; Plans</a:t>
            </a:r>
            <a:endParaRPr/>
          </a:p>
        </p:txBody>
      </p:sp>
      <p:sp>
        <p:nvSpPr>
          <p:cNvPr id="249" name="Google Shape;249;p39"/>
          <p:cNvSpPr txBox="1"/>
          <p:nvPr>
            <p:ph idx="2" type="body"/>
          </p:nvPr>
        </p:nvSpPr>
        <p:spPr>
          <a:xfrm>
            <a:off x="4939500" y="724200"/>
            <a:ext cx="39291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500"/>
              <a:t>Postcard Campaign</a:t>
            </a:r>
            <a:br>
              <a:rPr b="1" lang="en" sz="1500"/>
            </a:br>
            <a:r>
              <a:rPr lang="en" sz="1500"/>
              <a:t>Deliver to all new or current Congress Members</a:t>
            </a:r>
            <a:endParaRPr sz="1500"/>
          </a:p>
          <a:p>
            <a:pPr indent="0" lvl="0" marL="0" rtl="0" algn="l">
              <a:spcBef>
                <a:spcPts val="1600"/>
              </a:spcBef>
              <a:spcAft>
                <a:spcPts val="0"/>
              </a:spcAft>
              <a:buNone/>
            </a:pPr>
            <a:r>
              <a:rPr b="1" lang="en" sz="1500"/>
              <a:t>Collaborate </a:t>
            </a:r>
            <a:endParaRPr b="1" sz="1500"/>
          </a:p>
          <a:p>
            <a:pPr indent="0" lvl="0" marL="0" rtl="0" algn="l">
              <a:spcBef>
                <a:spcPts val="0"/>
              </a:spcBef>
              <a:spcAft>
                <a:spcPts val="0"/>
              </a:spcAft>
              <a:buNone/>
            </a:pPr>
            <a:r>
              <a:rPr lang="en" sz="1500"/>
              <a:t>Partner with Library directors- State house visits.</a:t>
            </a:r>
            <a:br>
              <a:rPr lang="en" sz="1500"/>
            </a:br>
            <a:r>
              <a:rPr lang="en" sz="1500"/>
              <a:t>SCLLD- February with SCASL</a:t>
            </a:r>
            <a:endParaRPr sz="1500"/>
          </a:p>
          <a:p>
            <a:pPr indent="0" lvl="0" marL="0" rtl="0" algn="l">
              <a:spcBef>
                <a:spcPts val="1600"/>
              </a:spcBef>
              <a:spcAft>
                <a:spcPts val="0"/>
              </a:spcAft>
              <a:buNone/>
            </a:pPr>
            <a:r>
              <a:rPr b="1" lang="en" sz="1500"/>
              <a:t>Web Engagement</a:t>
            </a:r>
            <a:br>
              <a:rPr b="1" lang="en" sz="1500"/>
            </a:br>
            <a:r>
              <a:rPr lang="en" sz="1500"/>
              <a:t>Work on reaching out to advocates through Engage</a:t>
            </a:r>
            <a:endParaRPr sz="1500"/>
          </a:p>
          <a:p>
            <a:pPr indent="0" lvl="0" marL="0" rtl="0" algn="l">
              <a:spcBef>
                <a:spcPts val="1600"/>
              </a:spcBef>
              <a:spcAft>
                <a:spcPts val="1600"/>
              </a:spcAft>
              <a:buNone/>
            </a:pPr>
            <a:r>
              <a:rPr b="1" lang="en" sz="1500"/>
              <a:t>Rework Advocacy Agenda for 2019</a:t>
            </a:r>
            <a:endParaRPr b="1" sz="1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0"/>
          <p:cNvSpPr txBox="1"/>
          <p:nvPr>
            <p:ph type="title"/>
          </p:nvPr>
        </p:nvSpPr>
        <p:spPr>
          <a:xfrm>
            <a:off x="317225" y="3199600"/>
            <a:ext cx="5651100" cy="178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Arial"/>
                <a:ea typeface="Arial"/>
                <a:cs typeface="Arial"/>
                <a:sym typeface="Arial"/>
              </a:rPr>
              <a:t>Take our survey</a:t>
            </a:r>
            <a:endParaRPr sz="24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24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2400">
                <a:solidFill>
                  <a:schemeClr val="dk1"/>
                </a:solidFill>
                <a:latin typeface="Arial"/>
                <a:ea typeface="Arial"/>
                <a:cs typeface="Arial"/>
                <a:sym typeface="Arial"/>
              </a:rPr>
              <a:t>https://tinyurl.com/sclaac18</a:t>
            </a:r>
            <a:endParaRPr sz="2400">
              <a:solidFill>
                <a:schemeClr val="dk1"/>
              </a:solidFill>
              <a:latin typeface="Arial"/>
              <a:ea typeface="Arial"/>
              <a:cs typeface="Arial"/>
              <a:sym typeface="Arial"/>
            </a:endParaRPr>
          </a:p>
          <a:p>
            <a:pPr indent="0" lvl="0" marL="0" rtl="0" algn="ctr">
              <a:spcBef>
                <a:spcPts val="0"/>
              </a:spcBef>
              <a:spcAft>
                <a:spcPts val="0"/>
              </a:spcAft>
              <a:buNone/>
            </a:pPr>
            <a:r>
              <a:t/>
            </a:r>
            <a:endParaRPr/>
          </a:p>
        </p:txBody>
      </p:sp>
      <p:sp>
        <p:nvSpPr>
          <p:cNvPr id="255" name="Google Shape;255;p4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400"/>
              <a:t>Virginia Cononie</a:t>
            </a:r>
            <a:br>
              <a:rPr b="1" lang="en" sz="1400"/>
            </a:br>
            <a:r>
              <a:rPr b="1" lang="en" sz="1400" u="sng">
                <a:solidFill>
                  <a:schemeClr val="hlink"/>
                </a:solidFill>
                <a:hlinkClick r:id="rId3"/>
              </a:rPr>
              <a:t>vcononie@uscupstate.edu</a:t>
            </a:r>
            <a:endParaRPr b="1" sz="1400"/>
          </a:p>
          <a:p>
            <a:pPr indent="0" lvl="0" marL="0" rtl="0" algn="l">
              <a:spcBef>
                <a:spcPts val="0"/>
              </a:spcBef>
              <a:spcAft>
                <a:spcPts val="0"/>
              </a:spcAft>
              <a:buNone/>
            </a:pPr>
            <a:r>
              <a:t/>
            </a:r>
            <a:endParaRPr b="1" sz="1400"/>
          </a:p>
          <a:p>
            <a:pPr indent="0" lvl="0" marL="0" rtl="0" algn="l">
              <a:spcBef>
                <a:spcPts val="0"/>
              </a:spcBef>
              <a:spcAft>
                <a:spcPts val="0"/>
              </a:spcAft>
              <a:buNone/>
            </a:pPr>
            <a:r>
              <a:rPr b="1" lang="en" sz="1400"/>
              <a:t>Jonathan Newton</a:t>
            </a:r>
            <a:br>
              <a:rPr b="1" lang="en" sz="1400"/>
            </a:br>
            <a:r>
              <a:rPr b="1" lang="en" sz="1400" u="sng">
                <a:solidFill>
                  <a:schemeClr val="hlink"/>
                </a:solidFill>
                <a:hlinkClick r:id="rId4"/>
              </a:rPr>
              <a:t>jnewton@greenvillelibrary.org</a:t>
            </a:r>
            <a:r>
              <a:rPr b="1" lang="en" sz="1400"/>
              <a:t> </a:t>
            </a:r>
            <a:endParaRPr b="1" sz="1400"/>
          </a:p>
        </p:txBody>
      </p:sp>
      <p:sp>
        <p:nvSpPr>
          <p:cNvPr id="256" name="Google Shape;256;p40"/>
          <p:cNvSpPr txBox="1"/>
          <p:nvPr/>
        </p:nvSpPr>
        <p:spPr>
          <a:xfrm>
            <a:off x="3924975" y="487425"/>
            <a:ext cx="5219100" cy="22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u="sng">
                <a:solidFill>
                  <a:srgbClr val="FFFFFF"/>
                </a:solidFill>
                <a:hlinkClick r:id="rId3"/>
              </a:rPr>
              <a:t>Advocacy Agenda</a:t>
            </a:r>
            <a:endParaRPr>
              <a:solidFill>
                <a:srgbClr val="FFFFFF"/>
              </a:solidFill>
            </a:endParaRPr>
          </a:p>
        </p:txBody>
      </p:sp>
      <p:sp>
        <p:nvSpPr>
          <p:cNvPr id="84" name="Google Shape;84;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None/>
            </a:pPr>
            <a:r>
              <a:rPr lang="en" sz="2400">
                <a:solidFill>
                  <a:srgbClr val="000000"/>
                </a:solidFill>
                <a:latin typeface="Arial"/>
                <a:ea typeface="Arial"/>
                <a:cs typeface="Arial"/>
                <a:sym typeface="Arial"/>
              </a:rPr>
              <a:t>Mission</a:t>
            </a:r>
            <a:endParaRPr sz="2400">
              <a:solidFill>
                <a:srgbClr val="000000"/>
              </a:solidFill>
              <a:latin typeface="Arial"/>
              <a:ea typeface="Arial"/>
              <a:cs typeface="Arial"/>
              <a:sym typeface="Arial"/>
            </a:endParaRPr>
          </a:p>
          <a:p>
            <a:pPr indent="-381000" lvl="0" marL="457200" rtl="0" algn="l">
              <a:spcBef>
                <a:spcPts val="6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Connect with officials at the federal, state and local level</a:t>
            </a:r>
            <a:endParaRPr sz="2400">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Engage current membership with frequent and timely action opportunities</a:t>
            </a:r>
            <a:endParaRPr sz="2400">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Grow our advocate base.</a:t>
            </a:r>
            <a:endParaRPr sz="24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2018 Issues</a:t>
            </a:r>
            <a:endParaRPr/>
          </a:p>
          <a:p>
            <a:pPr indent="0" lvl="0" marL="0" rtl="0" algn="l">
              <a:spcBef>
                <a:spcPts val="0"/>
              </a:spcBef>
              <a:spcAft>
                <a:spcPts val="0"/>
              </a:spcAft>
              <a:buNone/>
            </a:pPr>
            <a:r>
              <a:rPr i="1" lang="en"/>
              <a:t>Funding/Appropriations</a:t>
            </a:r>
            <a:endParaRPr i="1"/>
          </a:p>
        </p:txBody>
      </p:sp>
      <p:graphicFrame>
        <p:nvGraphicFramePr>
          <p:cNvPr id="90" name="Google Shape;90;p16"/>
          <p:cNvGraphicFramePr/>
          <p:nvPr/>
        </p:nvGraphicFramePr>
        <p:xfrm>
          <a:off x="639575" y="1953300"/>
          <a:ext cx="3000000" cy="3000000"/>
        </p:xfrm>
        <a:graphic>
          <a:graphicData uri="http://schemas.openxmlformats.org/drawingml/2006/table">
            <a:tbl>
              <a:tblPr>
                <a:noFill/>
                <a:tableStyleId>{1585B1E2-E4A0-47C3-92A5-7ECD2E7C8E30}</a:tableStyleId>
              </a:tblPr>
              <a:tblGrid>
                <a:gridCol w="3952425"/>
                <a:gridCol w="3952425"/>
              </a:tblGrid>
              <a:tr h="381000">
                <a:tc>
                  <a:txBody>
                    <a:bodyPr>
                      <a:noAutofit/>
                    </a:bodyPr>
                    <a:lstStyle/>
                    <a:p>
                      <a:pPr indent="0" lvl="0" marL="0" rtl="0" algn="l">
                        <a:lnSpc>
                          <a:spcPct val="115000"/>
                        </a:lnSpc>
                        <a:spcBef>
                          <a:spcPts val="0"/>
                        </a:spcBef>
                        <a:spcAft>
                          <a:spcPts val="0"/>
                        </a:spcAft>
                        <a:buNone/>
                      </a:pPr>
                      <a:r>
                        <a:rPr b="1" lang="en" sz="1100"/>
                        <a:t>IMLS/LSTA funding</a:t>
                      </a:r>
                      <a:endParaRPr b="1"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 sz="1100"/>
                        <a:t>SCLA overwhelmingly supports full federal funding of IMLS for Fiscal Year 2019. South Carolina continually benefits from, IMLS, and LSTA. It is imperative to the growth of South Carolina's communities, education and libraries and should be funded. “LSTA is the only federal funding program for libraries. Most of its resources flow to each state through IMLS in the form of a population-based matching grant. Because federal LSTA funds are matched in part by state, libraries would lose both sources of revenue if LSTA funding were reduced or eliminated.”  </a:t>
                      </a:r>
                      <a:endParaRPr/>
                    </a:p>
                  </a:txBody>
                  <a:tcPr marT="91425" marB="91425" marR="91425" marL="91425"/>
                </a:tc>
                <a:tc>
                  <a:txBody>
                    <a:bodyPr>
                      <a:noAutofit/>
                    </a:bodyPr>
                    <a:lstStyle/>
                    <a:p>
                      <a:pPr indent="0" lvl="0" marL="0" rtl="0" algn="l">
                        <a:lnSpc>
                          <a:spcPct val="115000"/>
                        </a:lnSpc>
                        <a:spcBef>
                          <a:spcPts val="0"/>
                        </a:spcBef>
                        <a:spcAft>
                          <a:spcPts val="0"/>
                        </a:spcAft>
                        <a:buNone/>
                      </a:pPr>
                      <a:r>
                        <a:rPr b="1" lang="en" sz="1100"/>
                        <a:t>Support funding to PASCAL</a:t>
                      </a:r>
                      <a:endParaRPr b="1" sz="1100"/>
                    </a:p>
                    <a:p>
                      <a:pPr indent="0" lvl="0" marL="0" rtl="0" algn="l">
                        <a:lnSpc>
                          <a:spcPct val="115000"/>
                        </a:lnSpc>
                        <a:spcBef>
                          <a:spcPts val="0"/>
                        </a:spcBef>
                        <a:spcAft>
                          <a:spcPts val="0"/>
                        </a:spcAft>
                        <a:buNone/>
                      </a:pPr>
                      <a:r>
                        <a:t/>
                      </a:r>
                      <a:endParaRPr sz="1150"/>
                    </a:p>
                    <a:p>
                      <a:pPr indent="0" lvl="0" marL="0" rtl="0" algn="l">
                        <a:lnSpc>
                          <a:spcPct val="115000"/>
                        </a:lnSpc>
                        <a:spcBef>
                          <a:spcPts val="0"/>
                        </a:spcBef>
                        <a:spcAft>
                          <a:spcPts val="0"/>
                        </a:spcAft>
                        <a:buNone/>
                      </a:pPr>
                      <a:r>
                        <a:rPr lang="en" sz="1150"/>
                        <a:t>SCLA supports the SC Commission on Higher Education’s budget request for $1.5 million in recurring funds for PASCAL (Partnership Among SC Academic Libraries). </a:t>
                      </a:r>
                      <a:r>
                        <a:rPr lang="en" sz="1200"/>
                        <a:t>PASCAL serves over 239,000 students at 56 colleges and universities by providing high quality academic content, including thousands of academic journals covering all disciplines, over 290,000 academic e-books and access to over 12 million print books through its statewide rapid delivery service.</a:t>
                      </a:r>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7"/>
          <p:cNvSpPr txBox="1"/>
          <p:nvPr>
            <p:ph type="title"/>
          </p:nvPr>
        </p:nvSpPr>
        <p:spPr>
          <a:xfrm>
            <a:off x="192400" y="0"/>
            <a:ext cx="8951700" cy="1282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a:t>Telecommunications</a:t>
            </a:r>
            <a:endParaRPr/>
          </a:p>
        </p:txBody>
      </p:sp>
      <p:graphicFrame>
        <p:nvGraphicFramePr>
          <p:cNvPr id="96" name="Google Shape;96;p17"/>
          <p:cNvGraphicFramePr/>
          <p:nvPr/>
        </p:nvGraphicFramePr>
        <p:xfrm>
          <a:off x="376700" y="1138350"/>
          <a:ext cx="3000000" cy="3000000"/>
        </p:xfrm>
        <a:graphic>
          <a:graphicData uri="http://schemas.openxmlformats.org/drawingml/2006/table">
            <a:tbl>
              <a:tblPr>
                <a:noFill/>
                <a:tableStyleId>{1585B1E2-E4A0-47C3-92A5-7ECD2E7C8E30}</a:tableStyleId>
              </a:tblPr>
              <a:tblGrid>
                <a:gridCol w="8487600"/>
              </a:tblGrid>
              <a:tr h="381000">
                <a:tc>
                  <a:txBody>
                    <a:bodyPr>
                      <a:noAutofit/>
                    </a:bodyPr>
                    <a:lstStyle/>
                    <a:p>
                      <a:pPr indent="0" lvl="0" marL="0" rtl="0" algn="l">
                        <a:lnSpc>
                          <a:spcPct val="115000"/>
                        </a:lnSpc>
                        <a:spcBef>
                          <a:spcPts val="0"/>
                        </a:spcBef>
                        <a:spcAft>
                          <a:spcPts val="0"/>
                        </a:spcAft>
                        <a:buNone/>
                      </a:pPr>
                      <a:r>
                        <a:rPr b="1" lang="en" sz="1100"/>
                        <a:t>Net Neutrality</a:t>
                      </a:r>
                      <a:endParaRPr b="1"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 sz="1100"/>
                        <a:t>SCLA believes in Net Neutrality. It’s important to libraries because “ Libraries and librarians of every kind are dedicated to providing maximum and equitable access to information of all kinds.” ALA, 2017.  We must “preserve the core principles of network neutrality articulated in the FCC’s Open Internet Order, which protects free speech online, education research, and innovation.” ALA, 2017.</a:t>
                      </a:r>
                      <a:endParaRPr/>
                    </a:p>
                  </a:txBody>
                  <a:tcPr marT="91425" marB="91425" marR="91425" marL="91425">
                    <a:solidFill>
                      <a:srgbClr val="FFFFFF"/>
                    </a:solidFill>
                  </a:tcPr>
                </a:tc>
              </a:tr>
            </a:tbl>
          </a:graphicData>
        </a:graphic>
      </p:graphicFrame>
      <p:sp>
        <p:nvSpPr>
          <p:cNvPr id="97" name="Google Shape;97;p17"/>
          <p:cNvSpPr txBox="1"/>
          <p:nvPr/>
        </p:nvSpPr>
        <p:spPr>
          <a:xfrm>
            <a:off x="192400" y="2201750"/>
            <a:ext cx="8487600" cy="94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3600">
                <a:solidFill>
                  <a:srgbClr val="FFFFFF"/>
                </a:solidFill>
                <a:latin typeface="Roboto"/>
                <a:ea typeface="Roboto"/>
                <a:cs typeface="Roboto"/>
                <a:sym typeface="Roboto"/>
              </a:rPr>
              <a:t>Access</a:t>
            </a:r>
            <a:endParaRPr>
              <a:solidFill>
                <a:srgbClr val="FFFFFF"/>
              </a:solidFill>
              <a:latin typeface="Roboto"/>
              <a:ea typeface="Roboto"/>
              <a:cs typeface="Roboto"/>
              <a:sym typeface="Roboto"/>
            </a:endParaRPr>
          </a:p>
        </p:txBody>
      </p:sp>
      <p:graphicFrame>
        <p:nvGraphicFramePr>
          <p:cNvPr id="98" name="Google Shape;98;p17"/>
          <p:cNvGraphicFramePr/>
          <p:nvPr/>
        </p:nvGraphicFramePr>
        <p:xfrm>
          <a:off x="376700" y="3093350"/>
          <a:ext cx="3000000" cy="3000000"/>
        </p:xfrm>
        <a:graphic>
          <a:graphicData uri="http://schemas.openxmlformats.org/drawingml/2006/table">
            <a:tbl>
              <a:tblPr>
                <a:noFill/>
                <a:tableStyleId>{1585B1E2-E4A0-47C3-92A5-7ECD2E7C8E30}</a:tableStyleId>
              </a:tblPr>
              <a:tblGrid>
                <a:gridCol w="8487600"/>
              </a:tblGrid>
              <a:tr h="381000">
                <a:tc>
                  <a:txBody>
                    <a:bodyPr>
                      <a:noAutofit/>
                    </a:bodyPr>
                    <a:lstStyle/>
                    <a:p>
                      <a:pPr indent="0" lvl="0" marL="0" rtl="0" algn="l">
                        <a:lnSpc>
                          <a:spcPct val="115000"/>
                        </a:lnSpc>
                        <a:spcBef>
                          <a:spcPts val="0"/>
                        </a:spcBef>
                        <a:spcAft>
                          <a:spcPts val="0"/>
                        </a:spcAft>
                        <a:buNone/>
                      </a:pPr>
                      <a:r>
                        <a:rPr b="1" lang="en" sz="1100"/>
                        <a:t>Supporting FASTR Act</a:t>
                      </a:r>
                      <a:endParaRPr b="1" sz="1100"/>
                    </a:p>
                    <a:p>
                      <a:pPr indent="0" lvl="0" marL="0" rtl="0" algn="l">
                        <a:lnSpc>
                          <a:spcPct val="115000"/>
                        </a:lnSpc>
                        <a:spcBef>
                          <a:spcPts val="0"/>
                        </a:spcBef>
                        <a:spcAft>
                          <a:spcPts val="0"/>
                        </a:spcAft>
                        <a:buNone/>
                      </a:pPr>
                      <a:br>
                        <a:rPr lang="en" sz="1100"/>
                      </a:br>
                      <a:r>
                        <a:rPr lang="en" sz="1100"/>
                        <a:t>SCLA supports the passage of the FASTR Act and as ALA states, is in support of “legislation building on the </a:t>
                      </a:r>
                      <a:r>
                        <a:rPr i="1" lang="en" sz="1100"/>
                        <a:t>Fair Access to Science and Technology Research Act (FASTR) </a:t>
                      </a:r>
                      <a:r>
                        <a:rPr lang="en" sz="1100"/>
                        <a:t>as introduced in the 114th Congress (S.779/H.R. 1477), to assure prompt no-fee public access to published articles and other materials based upon taxpayer-funded research.”</a:t>
                      </a:r>
                      <a:endParaRPr b="1" sz="1100"/>
                    </a:p>
                  </a:txBody>
                  <a:tcPr marT="91425" marB="91425" marR="91425" marL="91425">
                    <a:solidFill>
                      <a:srgbClr val="FFFFF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cxnSp>
        <p:nvCxnSpPr>
          <p:cNvPr id="103" name="Google Shape;103;p18"/>
          <p:cNvCxnSpPr/>
          <p:nvPr/>
        </p:nvCxnSpPr>
        <p:spPr>
          <a:xfrm>
            <a:off x="-6875" y="2900700"/>
            <a:ext cx="9150900" cy="0"/>
          </a:xfrm>
          <a:prstGeom prst="straightConnector1">
            <a:avLst/>
          </a:prstGeom>
          <a:noFill/>
          <a:ln cap="flat" cmpd="sng" w="19050">
            <a:solidFill>
              <a:schemeClr val="dk2"/>
            </a:solidFill>
            <a:prstDash val="solid"/>
            <a:round/>
            <a:headEnd len="sm" w="sm" type="none"/>
            <a:tailEnd len="sm" w="sm" type="none"/>
          </a:ln>
        </p:spPr>
      </p:cxnSp>
      <p:sp>
        <p:nvSpPr>
          <p:cNvPr id="104" name="Google Shape;104;p1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2018 Goals</a:t>
            </a:r>
            <a:endParaRPr/>
          </a:p>
        </p:txBody>
      </p:sp>
      <p:sp>
        <p:nvSpPr>
          <p:cNvPr id="105" name="Google Shape;105;p18"/>
          <p:cNvSpPr/>
          <p:nvPr/>
        </p:nvSpPr>
        <p:spPr>
          <a:xfrm>
            <a:off x="421176" y="2235693"/>
            <a:ext cx="1329900" cy="1329900"/>
          </a:xfrm>
          <a:prstGeom prst="ellipse">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txBox="1"/>
          <p:nvPr/>
        </p:nvSpPr>
        <p:spPr>
          <a:xfrm>
            <a:off x="421225" y="2596750"/>
            <a:ext cx="1329900" cy="60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Source Code Pro"/>
                <a:ea typeface="Source Code Pro"/>
                <a:cs typeface="Source Code Pro"/>
                <a:sym typeface="Source Code Pro"/>
              </a:rPr>
              <a:t>Connect</a:t>
            </a:r>
            <a:endParaRPr sz="1800">
              <a:solidFill>
                <a:schemeClr val="lt1"/>
              </a:solidFill>
              <a:latin typeface="Source Code Pro"/>
              <a:ea typeface="Source Code Pro"/>
              <a:cs typeface="Source Code Pro"/>
              <a:sym typeface="Source Code Pro"/>
            </a:endParaRPr>
          </a:p>
        </p:txBody>
      </p:sp>
      <p:sp>
        <p:nvSpPr>
          <p:cNvPr id="107" name="Google Shape;107;p18"/>
          <p:cNvSpPr/>
          <p:nvPr/>
        </p:nvSpPr>
        <p:spPr>
          <a:xfrm>
            <a:off x="2253122" y="1423415"/>
            <a:ext cx="2954700" cy="29547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txBox="1"/>
          <p:nvPr/>
        </p:nvSpPr>
        <p:spPr>
          <a:xfrm>
            <a:off x="2253125" y="2596750"/>
            <a:ext cx="2954700" cy="60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Source Code Pro"/>
                <a:ea typeface="Source Code Pro"/>
                <a:cs typeface="Source Code Pro"/>
                <a:sym typeface="Source Code Pro"/>
              </a:rPr>
              <a:t>Engage</a:t>
            </a:r>
            <a:endParaRPr sz="3000">
              <a:solidFill>
                <a:schemeClr val="lt1"/>
              </a:solidFill>
              <a:latin typeface="Source Code Pro"/>
              <a:ea typeface="Source Code Pro"/>
              <a:cs typeface="Source Code Pro"/>
              <a:sym typeface="Source Code Pro"/>
            </a:endParaRPr>
          </a:p>
        </p:txBody>
      </p:sp>
      <p:sp>
        <p:nvSpPr>
          <p:cNvPr id="109" name="Google Shape;109;p18"/>
          <p:cNvSpPr/>
          <p:nvPr/>
        </p:nvSpPr>
        <p:spPr>
          <a:xfrm>
            <a:off x="5709626" y="2147440"/>
            <a:ext cx="1506600" cy="1506600"/>
          </a:xfrm>
          <a:prstGeom prst="ellipse">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txBox="1"/>
          <p:nvPr/>
        </p:nvSpPr>
        <p:spPr>
          <a:xfrm>
            <a:off x="5709825" y="2596750"/>
            <a:ext cx="1506600" cy="60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Source Code Pro"/>
                <a:ea typeface="Source Code Pro"/>
                <a:cs typeface="Source Code Pro"/>
                <a:sym typeface="Source Code Pro"/>
              </a:rPr>
              <a:t>Grow</a:t>
            </a:r>
            <a:endParaRPr sz="1800">
              <a:solidFill>
                <a:schemeClr val="lt1"/>
              </a:solidFill>
              <a:latin typeface="Source Code Pro"/>
              <a:ea typeface="Source Code Pro"/>
              <a:cs typeface="Source Code Pro"/>
              <a:sym typeface="Source Code Pro"/>
            </a:endParaRPr>
          </a:p>
        </p:txBody>
      </p:sp>
      <p:sp>
        <p:nvSpPr>
          <p:cNvPr id="111" name="Google Shape;111;p18"/>
          <p:cNvSpPr/>
          <p:nvPr/>
        </p:nvSpPr>
        <p:spPr>
          <a:xfrm>
            <a:off x="7718079" y="2394636"/>
            <a:ext cx="1012500" cy="1012200"/>
          </a:xfrm>
          <a:prstGeom prst="ellipse">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txBox="1"/>
          <p:nvPr/>
        </p:nvSpPr>
        <p:spPr>
          <a:xfrm>
            <a:off x="7718425" y="2596750"/>
            <a:ext cx="1012500" cy="60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lt1"/>
                </a:solidFill>
                <a:latin typeface="Source Code Pro"/>
                <a:ea typeface="Source Code Pro"/>
                <a:cs typeface="Source Code Pro"/>
                <a:sym typeface="Source Code Pro"/>
              </a:rPr>
              <a:t>2019</a:t>
            </a:r>
            <a:endParaRPr sz="1500">
              <a:solidFill>
                <a:schemeClr val="lt1"/>
              </a:solidFill>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Goals met.</a:t>
            </a:r>
            <a:endParaRPr/>
          </a:p>
        </p:txBody>
      </p:sp>
      <p:sp>
        <p:nvSpPr>
          <p:cNvPr id="118" name="Google Shape;118;p19"/>
          <p:cNvSpPr txBox="1"/>
          <p:nvPr>
            <p:ph idx="1" type="body"/>
          </p:nvPr>
        </p:nvSpPr>
        <p:spPr>
          <a:xfrm>
            <a:off x="217725" y="1864850"/>
            <a:ext cx="2770800" cy="30762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t>Connection</a:t>
            </a:r>
            <a:endParaRPr b="1"/>
          </a:p>
          <a:p>
            <a:pPr indent="-317500" lvl="0" marL="457200" rtl="0" algn="l">
              <a:spcBef>
                <a:spcPts val="1600"/>
              </a:spcBef>
              <a:spcAft>
                <a:spcPts val="0"/>
              </a:spcAft>
              <a:buSzPts val="1400"/>
              <a:buChar char="●"/>
            </a:pPr>
            <a:r>
              <a:rPr b="1" lang="en"/>
              <a:t>Made connections with: SCASL, Friends of South Carolina Libraries, APLA, the State Library</a:t>
            </a:r>
            <a:endParaRPr b="1"/>
          </a:p>
        </p:txBody>
      </p:sp>
      <p:sp>
        <p:nvSpPr>
          <p:cNvPr id="119" name="Google Shape;119;p19"/>
          <p:cNvSpPr txBox="1"/>
          <p:nvPr>
            <p:ph idx="2" type="body"/>
          </p:nvPr>
        </p:nvSpPr>
        <p:spPr>
          <a:xfrm>
            <a:off x="3181450" y="1864850"/>
            <a:ext cx="2562000" cy="30762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t>Engage</a:t>
            </a:r>
            <a:endParaRPr b="1"/>
          </a:p>
          <a:p>
            <a:pPr indent="-317500" lvl="0" marL="457200" rtl="0" algn="l">
              <a:spcBef>
                <a:spcPts val="1600"/>
              </a:spcBef>
              <a:spcAft>
                <a:spcPts val="0"/>
              </a:spcAft>
              <a:buSzPts val="1400"/>
              <a:buChar char="●"/>
            </a:pPr>
            <a:r>
              <a:rPr b="1" lang="en"/>
              <a:t>Recreated  Postcard campaign and included SCASL to engage school librarians.</a:t>
            </a:r>
            <a:endParaRPr b="1"/>
          </a:p>
        </p:txBody>
      </p:sp>
      <p:sp>
        <p:nvSpPr>
          <p:cNvPr id="120" name="Google Shape;120;p19"/>
          <p:cNvSpPr txBox="1"/>
          <p:nvPr>
            <p:ph idx="2" type="body"/>
          </p:nvPr>
        </p:nvSpPr>
        <p:spPr>
          <a:xfrm>
            <a:off x="6049250" y="1864850"/>
            <a:ext cx="2562000" cy="30762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t>Growth</a:t>
            </a:r>
            <a:endParaRPr b="1"/>
          </a:p>
          <a:p>
            <a:pPr indent="-317500" lvl="0" marL="457200" rtl="0" algn="l">
              <a:spcBef>
                <a:spcPts val="1600"/>
              </a:spcBef>
              <a:spcAft>
                <a:spcPts val="0"/>
              </a:spcAft>
              <a:buSzPts val="1400"/>
              <a:buChar char="●"/>
            </a:pPr>
            <a:r>
              <a:rPr b="1" lang="en"/>
              <a:t>We worked to grow our committee, interested advocates and people to who can attend NLLD and SCLLD.</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path path="circle">
            <a:fillToRect b="50%" l="50%" r="50%" t="50%"/>
          </a:path>
          <a:tileRect/>
        </a:gradFill>
      </p:bgPr>
    </p:bg>
    <p:spTree>
      <p:nvGrpSpPr>
        <p:cNvPr id="124" name="Shape 124"/>
        <p:cNvGrpSpPr/>
        <p:nvPr/>
      </p:nvGrpSpPr>
      <p:grpSpPr>
        <a:xfrm>
          <a:off x="0" y="0"/>
          <a:ext cx="0" cy="0"/>
          <a:chOff x="0" y="0"/>
          <a:chExt cx="0" cy="0"/>
        </a:xfrm>
      </p:grpSpPr>
      <p:sp>
        <p:nvSpPr>
          <p:cNvPr id="125" name="Google Shape;125;p20"/>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National Library Legislative Day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Perfectly Whelming</a:t>
            </a:r>
            <a:endParaRPr/>
          </a:p>
        </p:txBody>
      </p:sp>
      <p:sp>
        <p:nvSpPr>
          <p:cNvPr id="131" name="Google Shape;131;p21"/>
          <p:cNvSpPr txBox="1"/>
          <p:nvPr>
            <p:ph idx="1" type="body"/>
          </p:nvPr>
        </p:nvSpPr>
        <p:spPr>
          <a:xfrm>
            <a:off x="158400" y="1465800"/>
            <a:ext cx="2875800" cy="31635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Char char="●"/>
            </a:pPr>
            <a:r>
              <a:rPr lang="en" sz="1400"/>
              <a:t>Appropriations</a:t>
            </a:r>
            <a:endParaRPr sz="1400"/>
          </a:p>
          <a:p>
            <a:pPr indent="-317500" lvl="0" marL="457200" rtl="0" algn="l">
              <a:lnSpc>
                <a:spcPct val="200000"/>
              </a:lnSpc>
              <a:spcBef>
                <a:spcPts val="0"/>
              </a:spcBef>
              <a:spcAft>
                <a:spcPts val="0"/>
              </a:spcAft>
              <a:buSzPts val="1400"/>
              <a:buChar char="●"/>
            </a:pPr>
            <a:r>
              <a:rPr lang="en" sz="1400"/>
              <a:t>Reauthorization</a:t>
            </a:r>
            <a:endParaRPr sz="1400"/>
          </a:p>
          <a:p>
            <a:pPr indent="-317500" lvl="0" marL="457200" rtl="0" algn="l">
              <a:lnSpc>
                <a:spcPct val="200000"/>
              </a:lnSpc>
              <a:spcBef>
                <a:spcPts val="0"/>
              </a:spcBef>
              <a:spcAft>
                <a:spcPts val="0"/>
              </a:spcAft>
              <a:buSzPts val="1400"/>
              <a:buChar char="●"/>
            </a:pPr>
            <a:r>
              <a:rPr lang="en" sz="1400"/>
              <a:t>Net Neutrality</a:t>
            </a:r>
            <a:endParaRPr sz="1400"/>
          </a:p>
          <a:p>
            <a:pPr indent="-317500" lvl="0" marL="457200" rtl="0" algn="l">
              <a:lnSpc>
                <a:spcPct val="200000"/>
              </a:lnSpc>
              <a:spcBef>
                <a:spcPts val="0"/>
              </a:spcBef>
              <a:spcAft>
                <a:spcPts val="0"/>
              </a:spcAft>
              <a:buSzPts val="1400"/>
              <a:buChar char="●"/>
            </a:pPr>
            <a:r>
              <a:rPr lang="en" sz="1400"/>
              <a:t>(&amp;c.)</a:t>
            </a:r>
            <a:endParaRPr sz="14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32" name="Google Shape;132;p21"/>
          <p:cNvPicPr preferRelativeResize="0"/>
          <p:nvPr/>
        </p:nvPicPr>
        <p:blipFill>
          <a:blip r:embed="rId3">
            <a:alphaModFix/>
          </a:blip>
          <a:stretch>
            <a:fillRect/>
          </a:stretch>
        </p:blipFill>
        <p:spPr>
          <a:xfrm>
            <a:off x="4572001" y="1754952"/>
            <a:ext cx="3911604" cy="29337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