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5143500" type="screen16x9"/>
  <p:notesSz cx="6858000" cy="9144000"/>
  <p:embeddedFontLst>
    <p:embeddedFont>
      <p:font typeface="Old Standard TT" panose="020B0604020202020204" charset="0"/>
      <p:regular r:id="rId18"/>
      <p:bold r:id="rId19"/>
      <p:italic r:id="rId20"/>
    </p:embeddedFont>
    <p:embeddedFont>
      <p:font typeface="Anton" panose="020B0604020202020204" charset="0"/>
      <p:regular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9412" autoAdjust="0"/>
  </p:normalViewPr>
  <p:slideViewPr>
    <p:cSldViewPr snapToGrid="0">
      <p:cViewPr varScale="1">
        <p:scale>
          <a:sx n="83" d="100"/>
          <a:sy n="83" d="100"/>
        </p:scale>
        <p:origin x="1614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" name="Google Shape;4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b30d042f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3b30d042f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4660f4e98e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4660f4e98e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a99f514fd_1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3a99f514fd_1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4660f4e98e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4660f4e98e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468eb11724_2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468eb11724_2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a99f514fd_1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3a99f514fd_1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3a99f514fd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" name="Google Shape;49;g3a99f514fd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3a99f514fd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3a99f514fd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4588ca37a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4588ca37a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101010"/>
              </a:solidFill>
              <a:highlight>
                <a:srgbClr val="FAFAFA"/>
              </a:highlight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a99f514fd_1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a99f514fd_1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4660f4e98e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4660f4e98e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468eb11724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468eb11724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468eb11724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468eb11724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3a99f514fd_1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3a99f514fd_1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AF9D"/>
              </a:buClr>
              <a:buSzPts val="2800"/>
              <a:buNone/>
              <a:defRPr sz="2800">
                <a:solidFill>
                  <a:srgbClr val="91AF9D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9" name="Google Shape;39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19100" algn="ctr">
              <a:spcBef>
                <a:spcPts val="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381000" algn="ctr">
              <a:spcBef>
                <a:spcPts val="160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42900" algn="ctr">
              <a:spcBef>
                <a:spcPts val="16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04800" algn="ctr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224850"/>
            <a:ext cx="8520600" cy="792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64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19100"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1pPr>
            <a:lvl2pPr marL="914400" lvl="1" indent="-381000">
              <a:spcBef>
                <a:spcPts val="160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42900">
              <a:spcBef>
                <a:spcPts val="16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7" name="Google Shape;27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9"/>
          <p:cNvSpPr/>
          <p:nvPr/>
        </p:nvSpPr>
        <p:spPr>
          <a:xfrm>
            <a:off x="4572000" y="-125"/>
            <a:ext cx="4572000" cy="4587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4" name="Google Shape;34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419100">
              <a:spcBef>
                <a:spcPts val="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381000">
              <a:spcBef>
                <a:spcPts val="160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42900">
              <a:spcBef>
                <a:spcPts val="16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EFEFE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91AF9D"/>
              </a:buClr>
              <a:buSzPts val="4000"/>
              <a:buFont typeface="Anton"/>
              <a:buNone/>
              <a:defRPr sz="4000">
                <a:solidFill>
                  <a:srgbClr val="91AF9D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Char char="●"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marL="914400" lvl="1" indent="-381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ld Standard TT"/>
              <a:buChar char="○"/>
              <a:defRPr sz="24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marL="1371600" lvl="2" indent="-3429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ld Standard TT"/>
              <a:buChar char="■"/>
              <a:defRPr sz="18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marL="1828800" lvl="3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ld Standard TT"/>
              <a:buChar char="●"/>
              <a:defRPr sz="12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●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" name="Google Shape;9;p1"/>
          <p:cNvSpPr/>
          <p:nvPr/>
        </p:nvSpPr>
        <p:spPr>
          <a:xfrm>
            <a:off x="-51075" y="4669050"/>
            <a:ext cx="9266700" cy="521100"/>
          </a:xfrm>
          <a:prstGeom prst="rect">
            <a:avLst/>
          </a:prstGeom>
          <a:solidFill>
            <a:srgbClr val="91AF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1"/>
          <p:cNvSpPr txBox="1"/>
          <p:nvPr/>
        </p:nvSpPr>
        <p:spPr>
          <a:xfrm>
            <a:off x="5077725" y="4750800"/>
            <a:ext cx="3943500" cy="30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>
                <a:solidFill>
                  <a:srgbClr val="EFEFEF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UNION COUNTY LIBRARY SYSTEM</a:t>
            </a:r>
            <a:endParaRPr i="1">
              <a:solidFill>
                <a:srgbClr val="EFEFEF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3"/>
          <p:cNvSpPr txBox="1">
            <a:spLocks noGrp="1"/>
          </p:cNvSpPr>
          <p:nvPr>
            <p:ph type="ctrTitle"/>
          </p:nvPr>
        </p:nvSpPr>
        <p:spPr>
          <a:xfrm>
            <a:off x="311700" y="744575"/>
            <a:ext cx="8520600" cy="244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Libraries Creating Healthier Communities</a:t>
            </a:r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subTitle" idx="1"/>
          </p:nvPr>
        </p:nvSpPr>
        <p:spPr>
          <a:xfrm>
            <a:off x="311700" y="31874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Rieta Drinkwine, Director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Taylor Atkinson, Assistant Director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SELA/SCLA 2018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2"/>
          <p:cNvSpPr txBox="1">
            <a:spLocks noGrp="1"/>
          </p:cNvSpPr>
          <p:nvPr>
            <p:ph type="title"/>
          </p:nvPr>
        </p:nvSpPr>
        <p:spPr>
          <a:xfrm>
            <a:off x="311700" y="224850"/>
            <a:ext cx="8520600" cy="79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Library</a:t>
            </a:r>
            <a:endParaRPr/>
          </a:p>
        </p:txBody>
      </p:sp>
      <p:sp>
        <p:nvSpPr>
          <p:cNvPr id="102" name="Google Shape;102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6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Town Hall Meetings</a:t>
            </a:r>
            <a:endParaRPr/>
          </a:p>
          <a:p>
            <a:pPr marL="457200" lvl="0" indent="-419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Networking</a:t>
            </a:r>
            <a:endParaRPr/>
          </a:p>
          <a:p>
            <a:pPr marL="45720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Staff / Board Meetings</a:t>
            </a:r>
            <a:endParaRPr/>
          </a:p>
          <a:p>
            <a:pPr marL="914400" lvl="1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Dr. Sharon Morris </a:t>
            </a:r>
            <a:r>
              <a:rPr lang="en" sz="1800"/>
              <a:t>(Gorman, Rokeach, and Morris)</a:t>
            </a:r>
            <a:endParaRPr sz="1800"/>
          </a:p>
          <a:p>
            <a:pPr marL="457200" lvl="0" indent="-419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Rebranding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3"/>
          <p:cNvSpPr txBox="1">
            <a:spLocks noGrp="1"/>
          </p:cNvSpPr>
          <p:nvPr>
            <p:ph type="title"/>
          </p:nvPr>
        </p:nvSpPr>
        <p:spPr>
          <a:xfrm>
            <a:off x="311700" y="224850"/>
            <a:ext cx="8520600" cy="79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Rebranding</a:t>
            </a:r>
            <a:endParaRPr/>
          </a:p>
        </p:txBody>
      </p:sp>
      <p:sp>
        <p:nvSpPr>
          <p:cNvPr id="108" name="Google Shape;108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6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09" name="Google Shape;10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76663"/>
            <a:ext cx="6000750" cy="3416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4"/>
          <p:cNvSpPr txBox="1">
            <a:spLocks noGrp="1"/>
          </p:cNvSpPr>
          <p:nvPr>
            <p:ph type="title"/>
          </p:nvPr>
        </p:nvSpPr>
        <p:spPr>
          <a:xfrm>
            <a:off x="311700" y="224850"/>
            <a:ext cx="8520600" cy="79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/>
              <a:t>From Theory to Action : Key Initiatives</a:t>
            </a:r>
            <a:r>
              <a:rPr lang="en"/>
              <a:t/>
            </a:r>
            <a:br>
              <a:rPr lang="en"/>
            </a:b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6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16" name="Google Shape;116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6800" y="2039600"/>
            <a:ext cx="3250300" cy="1690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43725" y="1338025"/>
            <a:ext cx="1992075" cy="3093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21425" y="1845475"/>
            <a:ext cx="2597950" cy="2078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5"/>
          <p:cNvSpPr txBox="1">
            <a:spLocks noGrp="1"/>
          </p:cNvSpPr>
          <p:nvPr>
            <p:ph type="title"/>
          </p:nvPr>
        </p:nvSpPr>
        <p:spPr>
          <a:xfrm>
            <a:off x="311700" y="224850"/>
            <a:ext cx="8520600" cy="79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Facility Partners &amp; Design</a:t>
            </a:r>
            <a:endParaRPr/>
          </a:p>
        </p:txBody>
      </p:sp>
      <p:sp>
        <p:nvSpPr>
          <p:cNvPr id="124" name="Google Shape;124;p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6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First partnership facility of its kind in the state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/>
            </a:r>
            <a:br>
              <a:rPr lang="en"/>
            </a:br>
            <a:r>
              <a:rPr lang="en" sz="1350"/>
              <a:t>“</a:t>
            </a:r>
            <a:r>
              <a:rPr lang="en" sz="1350">
                <a:solidFill>
                  <a:srgbClr val="101010"/>
                </a:solidFill>
              </a:rPr>
              <a:t>In health care and other areas, libraries are combining the access and trust characteristics of a third place with a hub role in the community – using partnerships with other institutions to connect people with services and help.” -- </a:t>
            </a:r>
            <a:r>
              <a:rPr lang="en" sz="1350" i="1">
                <a:solidFill>
                  <a:srgbClr val="101010"/>
                </a:solidFill>
              </a:rPr>
              <a:t>How public libraries help build healthy communities</a:t>
            </a:r>
            <a:endParaRPr i="1"/>
          </a:p>
        </p:txBody>
      </p:sp>
      <p:pic>
        <p:nvPicPr>
          <p:cNvPr id="125" name="Google Shape;12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1875" y="2103587"/>
            <a:ext cx="3464525" cy="1562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98550" y="1921937"/>
            <a:ext cx="2691950" cy="192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02638" y="1813088"/>
            <a:ext cx="2143125" cy="214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6"/>
          <p:cNvSpPr txBox="1">
            <a:spLocks noGrp="1"/>
          </p:cNvSpPr>
          <p:nvPr>
            <p:ph type="title"/>
          </p:nvPr>
        </p:nvSpPr>
        <p:spPr>
          <a:xfrm>
            <a:off x="311700" y="224850"/>
            <a:ext cx="8520600" cy="79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Funding Sources		</a:t>
            </a:r>
            <a:endParaRPr/>
          </a:p>
        </p:txBody>
      </p:sp>
      <p:sp>
        <p:nvSpPr>
          <p:cNvPr id="133" name="Google Shape;133;p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6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" sz="2500"/>
              <a:t>SC State Library LSTA - Mental Health First Aid</a:t>
            </a:r>
            <a:endParaRPr sz="2500"/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" sz="2500"/>
              <a:t>Catawba Farm and Food Coalition - Dept. of Agriculture’s Office</a:t>
            </a:r>
            <a:endParaRPr sz="2500"/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" sz="2500"/>
              <a:t>Healthcare Foundation - Story Corners</a:t>
            </a:r>
            <a:endParaRPr sz="2500"/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" sz="2500"/>
              <a:t>Eat Smart Move More</a:t>
            </a:r>
            <a:endParaRPr sz="2500"/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" sz="2500"/>
              <a:t>Union County First Steps</a:t>
            </a:r>
            <a:endParaRPr sz="25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7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Questions?</a:t>
            </a:r>
            <a:endParaRPr sz="96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4"/>
          <p:cNvSpPr txBox="1">
            <a:spLocks noGrp="1"/>
          </p:cNvSpPr>
          <p:nvPr>
            <p:ph type="title"/>
          </p:nvPr>
        </p:nvSpPr>
        <p:spPr>
          <a:xfrm>
            <a:off x="311700" y="224850"/>
            <a:ext cx="8520600" cy="79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Intros</a:t>
            </a:r>
            <a:endParaRPr/>
          </a:p>
        </p:txBody>
      </p:sp>
      <p:pic>
        <p:nvPicPr>
          <p:cNvPr id="52" name="Google Shape;5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88050" y="1354025"/>
            <a:ext cx="2381250" cy="270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06600" y="1455899"/>
            <a:ext cx="1670250" cy="2419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4375" y="1537913"/>
            <a:ext cx="1850600" cy="23373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>
            <a:spLocks noGrp="1"/>
          </p:cNvSpPr>
          <p:nvPr>
            <p:ph type="title"/>
          </p:nvPr>
        </p:nvSpPr>
        <p:spPr>
          <a:xfrm>
            <a:off x="311700" y="224850"/>
            <a:ext cx="8520600" cy="79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Journey Together</a:t>
            </a:r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6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Char char="●"/>
            </a:pPr>
            <a:r>
              <a:rPr lang="en"/>
              <a:t>Overview </a:t>
            </a:r>
            <a:endParaRPr/>
          </a:p>
          <a:p>
            <a: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Community</a:t>
            </a:r>
            <a:endParaRPr/>
          </a:p>
          <a:p>
            <a: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Healthcare</a:t>
            </a:r>
            <a:endParaRPr/>
          </a:p>
          <a:p>
            <a:pPr marL="914400" marR="0" lvl="1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Library</a:t>
            </a:r>
            <a:endParaRPr/>
          </a:p>
          <a:p>
            <a:pPr marL="4572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Implementation </a:t>
            </a:r>
            <a:endParaRPr/>
          </a:p>
          <a:p>
            <a:pPr marL="91440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Rebranding &amp; Marketing/PR</a:t>
            </a:r>
            <a:endParaRPr/>
          </a:p>
          <a:p>
            <a: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Key Initiatives </a:t>
            </a:r>
            <a:endParaRPr/>
          </a:p>
          <a:p>
            <a: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Facility Partners </a:t>
            </a:r>
            <a:endParaRPr/>
          </a:p>
          <a:p>
            <a:pPr marL="914400" marR="0" lvl="0" indent="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6"/>
          <p:cNvSpPr txBox="1">
            <a:spLocks noGrp="1"/>
          </p:cNvSpPr>
          <p:nvPr>
            <p:ph type="title"/>
          </p:nvPr>
        </p:nvSpPr>
        <p:spPr>
          <a:xfrm>
            <a:off x="311700" y="224850"/>
            <a:ext cx="8520600" cy="79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Defining Healthier Communities</a:t>
            </a:r>
            <a:endParaRPr/>
          </a:p>
        </p:txBody>
      </p:sp>
      <p:sp>
        <p:nvSpPr>
          <p:cNvPr id="66" name="Google Shape;66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6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Third Spaces</a:t>
            </a:r>
            <a:endParaRPr/>
          </a:p>
          <a:p>
            <a:pPr marL="457200" lvl="0" indent="-419100" algn="l" rtl="0">
              <a:spcBef>
                <a:spcPts val="160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Culture of health - </a:t>
            </a:r>
            <a:r>
              <a:rPr lang="en" sz="2800"/>
              <a:t>accessibility &amp; trustworthiness </a:t>
            </a:r>
            <a:r>
              <a:rPr lang="en" sz="1200"/>
              <a:t>(https://www.brookings.edu/blog/up-front/2017/03/30/how-public-libraries-help-build-healthy-communities/)</a:t>
            </a:r>
            <a:endParaRPr sz="1200"/>
          </a:p>
          <a:p>
            <a:pPr marL="457200" lvl="0" indent="-419100" algn="l" rtl="0">
              <a:spcBef>
                <a:spcPts val="1600"/>
              </a:spcBef>
              <a:spcAft>
                <a:spcPts val="1600"/>
              </a:spcAft>
              <a:buSzPts val="3000"/>
              <a:buChar char="●"/>
            </a:pPr>
            <a:r>
              <a:rPr lang="en"/>
              <a:t>Holistic - mind, body, soul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7"/>
          <p:cNvSpPr txBox="1">
            <a:spLocks noGrp="1"/>
          </p:cNvSpPr>
          <p:nvPr>
            <p:ph type="title"/>
          </p:nvPr>
        </p:nvSpPr>
        <p:spPr>
          <a:xfrm>
            <a:off x="311700" y="224850"/>
            <a:ext cx="8520600" cy="79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Community</a:t>
            </a:r>
            <a:endParaRPr/>
          </a:p>
        </p:txBody>
      </p:sp>
      <p:pic>
        <p:nvPicPr>
          <p:cNvPr id="72" name="Google Shape;72;p17"/>
          <p:cNvPicPr preferRelativeResize="0"/>
          <p:nvPr/>
        </p:nvPicPr>
        <p:blipFill rotWithShape="1">
          <a:blip r:embed="rId3">
            <a:alphaModFix/>
          </a:blip>
          <a:srcRect b="8991"/>
          <a:stretch/>
        </p:blipFill>
        <p:spPr>
          <a:xfrm>
            <a:off x="1735825" y="1017750"/>
            <a:ext cx="5359250" cy="3658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8"/>
          <p:cNvSpPr txBox="1">
            <a:spLocks noGrp="1"/>
          </p:cNvSpPr>
          <p:nvPr>
            <p:ph type="title"/>
          </p:nvPr>
        </p:nvSpPr>
        <p:spPr>
          <a:xfrm>
            <a:off x="311700" y="224850"/>
            <a:ext cx="8520600" cy="79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Community</a:t>
            </a:r>
            <a:endParaRPr/>
          </a:p>
        </p:txBody>
      </p:sp>
      <p:sp>
        <p:nvSpPr>
          <p:cNvPr id="78" name="Google Shape;78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6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27,700 residents ; 512 square miles</a:t>
            </a:r>
            <a:endParaRPr/>
          </a:p>
          <a:p>
            <a:pPr marL="457200" lvl="0" indent="-419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1 in 3 poverty rate among kids</a:t>
            </a:r>
            <a:endParaRPr/>
          </a:p>
          <a:p>
            <a:pPr marL="457200" lvl="0" indent="-419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1 in 5 adults at or below 3rd grade reading </a:t>
            </a:r>
            <a:endParaRPr/>
          </a:p>
          <a:p>
            <a:pPr marL="457200" lvl="0" indent="-419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1 in 4 kids does not graduate high school in 5 years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9"/>
          <p:cNvSpPr txBox="1">
            <a:spLocks noGrp="1"/>
          </p:cNvSpPr>
          <p:nvPr>
            <p:ph type="title"/>
          </p:nvPr>
        </p:nvSpPr>
        <p:spPr>
          <a:xfrm>
            <a:off x="311700" y="224850"/>
            <a:ext cx="8520600" cy="79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 Sources</a:t>
            </a:r>
            <a:endParaRPr/>
          </a:p>
        </p:txBody>
      </p:sp>
      <p:sp>
        <p:nvSpPr>
          <p:cNvPr id="84" name="Google Shape;84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6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DHEC - BMI report</a:t>
            </a:r>
            <a:endParaRPr/>
          </a:p>
          <a:p>
            <a:pPr marL="457200" lvl="0" indent="-419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Workforce Development</a:t>
            </a:r>
            <a:endParaRPr/>
          </a:p>
          <a:p>
            <a:pPr marL="457200" lvl="0" indent="-419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Census Quickfacts</a:t>
            </a:r>
            <a:endParaRPr/>
          </a:p>
          <a:p>
            <a:pPr marL="457200" lvl="0" indent="-419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SC Education Oversight Committee</a:t>
            </a:r>
            <a:endParaRPr/>
          </a:p>
          <a:p>
            <a:pPr marL="457200" lvl="0" indent="-419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Kids Count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0"/>
          <p:cNvSpPr txBox="1">
            <a:spLocks noGrp="1"/>
          </p:cNvSpPr>
          <p:nvPr>
            <p:ph type="title"/>
          </p:nvPr>
        </p:nvSpPr>
        <p:spPr>
          <a:xfrm rot="-5400000">
            <a:off x="-1104675" y="1545838"/>
            <a:ext cx="3383100" cy="79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Healthcare</a:t>
            </a:r>
            <a:endParaRPr/>
          </a:p>
        </p:txBody>
      </p:sp>
      <p:pic>
        <p:nvPicPr>
          <p:cNvPr id="90" name="Google Shape;90;p20"/>
          <p:cNvPicPr preferRelativeResize="0"/>
          <p:nvPr/>
        </p:nvPicPr>
        <p:blipFill rotWithShape="1">
          <a:blip r:embed="rId3">
            <a:alphaModFix/>
          </a:blip>
          <a:srcRect l="5034" t="11368" r="23957" b="4914"/>
          <a:stretch/>
        </p:blipFill>
        <p:spPr>
          <a:xfrm>
            <a:off x="1091625" y="138300"/>
            <a:ext cx="7261248" cy="4601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1"/>
          <p:cNvSpPr txBox="1">
            <a:spLocks noGrp="1"/>
          </p:cNvSpPr>
          <p:nvPr>
            <p:ph type="title"/>
          </p:nvPr>
        </p:nvSpPr>
        <p:spPr>
          <a:xfrm>
            <a:off x="311700" y="224850"/>
            <a:ext cx="8520600" cy="79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Healthcare</a:t>
            </a:r>
            <a:endParaRPr/>
          </a:p>
        </p:txBody>
      </p:sp>
      <p:sp>
        <p:nvSpPr>
          <p:cNvPr id="96" name="Google Shape;96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6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7 Doctors at hospital </a:t>
            </a:r>
            <a:endParaRPr/>
          </a:p>
          <a:p>
            <a:pPr marL="914400" lvl="1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1 Pediatrics &amp; 1 OB/GYN</a:t>
            </a:r>
            <a:endParaRPr/>
          </a:p>
          <a:p>
            <a:pPr marL="45720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Hospital &amp; 1 clinic</a:t>
            </a:r>
            <a:endParaRPr/>
          </a:p>
          <a:p>
            <a:pPr marL="914400" marR="0" lvl="1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Limited services at hospital</a:t>
            </a:r>
            <a:endParaRPr/>
          </a:p>
          <a:p>
            <a:pPr marL="457200" lvl="0" indent="-419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State Mental Health Facility</a:t>
            </a:r>
            <a:endParaRPr/>
          </a:p>
          <a:p>
            <a:pPr marL="457200" lvl="0" indent="-419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Tri-county service area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rand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216</Words>
  <Application>Microsoft Office PowerPoint</Application>
  <PresentationFormat>On-screen Show (16:9)</PresentationFormat>
  <Paragraphs>58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Old Standard TT</vt:lpstr>
      <vt:lpstr>Arial</vt:lpstr>
      <vt:lpstr>Anton</vt:lpstr>
      <vt:lpstr>Brand</vt:lpstr>
      <vt:lpstr>Libraries Creating Healthier Communities</vt:lpstr>
      <vt:lpstr>Intros</vt:lpstr>
      <vt:lpstr>Our Journey Together</vt:lpstr>
      <vt:lpstr>Defining Healthier Communities</vt:lpstr>
      <vt:lpstr>Our Community</vt:lpstr>
      <vt:lpstr>Our Community</vt:lpstr>
      <vt:lpstr>Data Sources</vt:lpstr>
      <vt:lpstr>Healthcare</vt:lpstr>
      <vt:lpstr>Healthcare</vt:lpstr>
      <vt:lpstr>Library</vt:lpstr>
      <vt:lpstr>Rebranding</vt:lpstr>
      <vt:lpstr>From Theory to Action : Key Initiatives  </vt:lpstr>
      <vt:lpstr>Facility Partners &amp; Design</vt:lpstr>
      <vt:lpstr>Funding Sources  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Libraries Creating Healthier Communities</dc:title>
  <dc:creator>Library</dc:creator>
  <cp:lastModifiedBy>Rieta Drinkwine</cp:lastModifiedBy>
  <cp:revision>1</cp:revision>
  <dcterms:modified xsi:type="dcterms:W3CDTF">2018-11-06T21:56:50Z</dcterms:modified>
</cp:coreProperties>
</file>