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1"/>
  </p:sldMasterIdLst>
  <p:notesMasterIdLst>
    <p:notesMasterId r:id="rId22"/>
  </p:notesMasterIdLst>
  <p:sldIdLst>
    <p:sldId id="256" r:id="rId2"/>
    <p:sldId id="266" r:id="rId3"/>
    <p:sldId id="264" r:id="rId4"/>
    <p:sldId id="265" r:id="rId5"/>
    <p:sldId id="273" r:id="rId6"/>
    <p:sldId id="260" r:id="rId7"/>
    <p:sldId id="278" r:id="rId8"/>
    <p:sldId id="275" r:id="rId9"/>
    <p:sldId id="274" r:id="rId10"/>
    <p:sldId id="279" r:id="rId11"/>
    <p:sldId id="271" r:id="rId12"/>
    <p:sldId id="276" r:id="rId13"/>
    <p:sldId id="280" r:id="rId14"/>
    <p:sldId id="277" r:id="rId15"/>
    <p:sldId id="281" r:id="rId16"/>
    <p:sldId id="282" r:id="rId17"/>
    <p:sldId id="285" r:id="rId18"/>
    <p:sldId id="286" r:id="rId19"/>
    <p:sldId id="287" r:id="rId20"/>
    <p:sldId id="283"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735" autoAdjust="0"/>
    <p:restoredTop sz="54419" autoAdjust="0"/>
  </p:normalViewPr>
  <p:slideViewPr>
    <p:cSldViewPr snapToGrid="0">
      <p:cViewPr varScale="1">
        <p:scale>
          <a:sx n="62" d="100"/>
          <a:sy n="62" d="100"/>
        </p:scale>
        <p:origin x="271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EFAF73-AF0D-448B-9AF7-42F7E10A5C91}" type="datetimeFigureOut">
              <a:rPr lang="en-US" smtClean="0"/>
              <a:t>11/13/2018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4B2BD8-549B-44D3-993A-1CCE153ABD9A}" type="slidenum">
              <a:rPr lang="en-US" smtClean="0"/>
              <a:t>‹#›</a:t>
            </a:fld>
            <a:endParaRPr lang="en-US"/>
          </a:p>
        </p:txBody>
      </p:sp>
    </p:spTree>
    <p:extLst>
      <p:ext uri="{BB962C8B-B14F-4D97-AF65-F5344CB8AC3E}">
        <p14:creationId xmlns:p14="http://schemas.microsoft.com/office/powerpoint/2010/main" val="31398153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4B2BD8-549B-44D3-993A-1CCE153ABD9A}" type="slidenum">
              <a:rPr lang="en-US" smtClean="0"/>
              <a:t>1</a:t>
            </a:fld>
            <a:endParaRPr lang="en-US"/>
          </a:p>
        </p:txBody>
      </p:sp>
    </p:spTree>
    <p:extLst>
      <p:ext uri="{BB962C8B-B14F-4D97-AF65-F5344CB8AC3E}">
        <p14:creationId xmlns:p14="http://schemas.microsoft.com/office/powerpoint/2010/main" val="34958530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F94B2BD8-549B-44D3-993A-1CCE153ABD9A}" type="slidenum">
              <a:rPr lang="en-US" smtClean="0"/>
              <a:t>10</a:t>
            </a:fld>
            <a:endParaRPr lang="en-US"/>
          </a:p>
        </p:txBody>
      </p:sp>
    </p:spTree>
    <p:extLst>
      <p:ext uri="{BB962C8B-B14F-4D97-AF65-F5344CB8AC3E}">
        <p14:creationId xmlns:p14="http://schemas.microsoft.com/office/powerpoint/2010/main" val="22156804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F94B2BD8-549B-44D3-993A-1CCE153ABD9A}" type="slidenum">
              <a:rPr lang="en-US" smtClean="0"/>
              <a:t>11</a:t>
            </a:fld>
            <a:endParaRPr lang="en-US"/>
          </a:p>
        </p:txBody>
      </p:sp>
    </p:spTree>
    <p:extLst>
      <p:ext uri="{BB962C8B-B14F-4D97-AF65-F5344CB8AC3E}">
        <p14:creationId xmlns:p14="http://schemas.microsoft.com/office/powerpoint/2010/main" val="10313898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pPr marL="457200" lvl="1" indent="0">
              <a:buNone/>
            </a:pP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F94B2BD8-549B-44D3-993A-1CCE153ABD9A}" type="slidenum">
              <a:rPr lang="en-US" smtClean="0"/>
              <a:t>12</a:t>
            </a:fld>
            <a:endParaRPr lang="en-US"/>
          </a:p>
        </p:txBody>
      </p:sp>
    </p:spTree>
    <p:extLst>
      <p:ext uri="{BB962C8B-B14F-4D97-AF65-F5344CB8AC3E}">
        <p14:creationId xmlns:p14="http://schemas.microsoft.com/office/powerpoint/2010/main" val="42525379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None/>
            </a:pPr>
            <a:endParaRPr lang="en-US" baseline="0" dirty="0" smtClean="0"/>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F94B2BD8-549B-44D3-993A-1CCE153ABD9A}" type="slidenum">
              <a:rPr lang="en-US" smtClean="0"/>
              <a:t>13</a:t>
            </a:fld>
            <a:endParaRPr lang="en-US"/>
          </a:p>
        </p:txBody>
      </p:sp>
    </p:spTree>
    <p:extLst>
      <p:ext uri="{BB962C8B-B14F-4D97-AF65-F5344CB8AC3E}">
        <p14:creationId xmlns:p14="http://schemas.microsoft.com/office/powerpoint/2010/main" val="42382884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F94B2BD8-549B-44D3-993A-1CCE153ABD9A}" type="slidenum">
              <a:rPr lang="en-US" smtClean="0"/>
              <a:t>14</a:t>
            </a:fld>
            <a:endParaRPr lang="en-US"/>
          </a:p>
        </p:txBody>
      </p:sp>
    </p:spTree>
    <p:extLst>
      <p:ext uri="{BB962C8B-B14F-4D97-AF65-F5344CB8AC3E}">
        <p14:creationId xmlns:p14="http://schemas.microsoft.com/office/powerpoint/2010/main" val="3061102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F94B2BD8-549B-44D3-993A-1CCE153ABD9A}" type="slidenum">
              <a:rPr lang="en-US" smtClean="0"/>
              <a:t>15</a:t>
            </a:fld>
            <a:endParaRPr lang="en-US"/>
          </a:p>
        </p:txBody>
      </p:sp>
    </p:spTree>
    <p:extLst>
      <p:ext uri="{BB962C8B-B14F-4D97-AF65-F5344CB8AC3E}">
        <p14:creationId xmlns:p14="http://schemas.microsoft.com/office/powerpoint/2010/main" val="12457761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F94B2BD8-549B-44D3-993A-1CCE153ABD9A}" type="slidenum">
              <a:rPr lang="en-US" smtClean="0"/>
              <a:t>16</a:t>
            </a:fld>
            <a:endParaRPr lang="en-US"/>
          </a:p>
        </p:txBody>
      </p:sp>
    </p:spTree>
    <p:extLst>
      <p:ext uri="{BB962C8B-B14F-4D97-AF65-F5344CB8AC3E}">
        <p14:creationId xmlns:p14="http://schemas.microsoft.com/office/powerpoint/2010/main" val="6165946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F94B2BD8-549B-44D3-993A-1CCE153ABD9A}" type="slidenum">
              <a:rPr lang="en-US" smtClean="0"/>
              <a:t>17</a:t>
            </a:fld>
            <a:endParaRPr lang="en-US"/>
          </a:p>
        </p:txBody>
      </p:sp>
    </p:spTree>
    <p:extLst>
      <p:ext uri="{BB962C8B-B14F-4D97-AF65-F5344CB8AC3E}">
        <p14:creationId xmlns:p14="http://schemas.microsoft.com/office/powerpoint/2010/main" val="21678830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F94B2BD8-549B-44D3-993A-1CCE153ABD9A}" type="slidenum">
              <a:rPr lang="en-US" smtClean="0"/>
              <a:t>18</a:t>
            </a:fld>
            <a:endParaRPr lang="en-US"/>
          </a:p>
        </p:txBody>
      </p:sp>
    </p:spTree>
    <p:extLst>
      <p:ext uri="{BB962C8B-B14F-4D97-AF65-F5344CB8AC3E}">
        <p14:creationId xmlns:p14="http://schemas.microsoft.com/office/powerpoint/2010/main" val="17366712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F94B2BD8-549B-44D3-993A-1CCE153ABD9A}" type="slidenum">
              <a:rPr lang="en-US" smtClean="0"/>
              <a:t>19</a:t>
            </a:fld>
            <a:endParaRPr lang="en-US"/>
          </a:p>
        </p:txBody>
      </p:sp>
    </p:spTree>
    <p:extLst>
      <p:ext uri="{BB962C8B-B14F-4D97-AF65-F5344CB8AC3E}">
        <p14:creationId xmlns:p14="http://schemas.microsoft.com/office/powerpoint/2010/main" val="42065837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4B2BD8-549B-44D3-993A-1CCE153ABD9A}" type="slidenum">
              <a:rPr lang="en-US" smtClean="0"/>
              <a:t>2</a:t>
            </a:fld>
            <a:endParaRPr lang="en-US"/>
          </a:p>
        </p:txBody>
      </p:sp>
    </p:spTree>
    <p:extLst>
      <p:ext uri="{BB962C8B-B14F-4D97-AF65-F5344CB8AC3E}">
        <p14:creationId xmlns:p14="http://schemas.microsoft.com/office/powerpoint/2010/main" val="37175866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F94B2BD8-549B-44D3-993A-1CCE153ABD9A}" type="slidenum">
              <a:rPr lang="en-US" smtClean="0"/>
              <a:t>20</a:t>
            </a:fld>
            <a:endParaRPr lang="en-US"/>
          </a:p>
        </p:txBody>
      </p:sp>
    </p:spTree>
    <p:extLst>
      <p:ext uri="{BB962C8B-B14F-4D97-AF65-F5344CB8AC3E}">
        <p14:creationId xmlns:p14="http://schemas.microsoft.com/office/powerpoint/2010/main" val="11857439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F94B2BD8-549B-44D3-993A-1CCE153ABD9A}" type="slidenum">
              <a:rPr lang="en-US" smtClean="0"/>
              <a:t>3</a:t>
            </a:fld>
            <a:endParaRPr lang="en-US"/>
          </a:p>
        </p:txBody>
      </p:sp>
    </p:spTree>
    <p:extLst>
      <p:ext uri="{BB962C8B-B14F-4D97-AF65-F5344CB8AC3E}">
        <p14:creationId xmlns:p14="http://schemas.microsoft.com/office/powerpoint/2010/main" val="37964085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640080"/>
            <a:endParaRPr lang="en-US" dirty="0" smtClean="0"/>
          </a:p>
          <a:p>
            <a:endParaRPr lang="en-US" dirty="0"/>
          </a:p>
        </p:txBody>
      </p:sp>
      <p:sp>
        <p:nvSpPr>
          <p:cNvPr id="4" name="Slide Number Placeholder 3"/>
          <p:cNvSpPr>
            <a:spLocks noGrp="1"/>
          </p:cNvSpPr>
          <p:nvPr>
            <p:ph type="sldNum" sz="quarter" idx="10"/>
          </p:nvPr>
        </p:nvSpPr>
        <p:spPr/>
        <p:txBody>
          <a:bodyPr/>
          <a:lstStyle/>
          <a:p>
            <a:fld id="{F94B2BD8-549B-44D3-993A-1CCE153ABD9A}" type="slidenum">
              <a:rPr lang="en-US" smtClean="0"/>
              <a:t>4</a:t>
            </a:fld>
            <a:endParaRPr lang="en-US"/>
          </a:p>
        </p:txBody>
      </p:sp>
    </p:spTree>
    <p:extLst>
      <p:ext uri="{BB962C8B-B14F-4D97-AF65-F5344CB8AC3E}">
        <p14:creationId xmlns:p14="http://schemas.microsoft.com/office/powerpoint/2010/main" val="25457137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F94B2BD8-549B-44D3-993A-1CCE153ABD9A}" type="slidenum">
              <a:rPr lang="en-US" smtClean="0"/>
              <a:t>5</a:t>
            </a:fld>
            <a:endParaRPr lang="en-US"/>
          </a:p>
        </p:txBody>
      </p:sp>
    </p:spTree>
    <p:extLst>
      <p:ext uri="{BB962C8B-B14F-4D97-AF65-F5344CB8AC3E}">
        <p14:creationId xmlns:p14="http://schemas.microsoft.com/office/powerpoint/2010/main" val="26065718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4B2BD8-549B-44D3-993A-1CCE153ABD9A}" type="slidenum">
              <a:rPr lang="en-US" smtClean="0"/>
              <a:t>6</a:t>
            </a:fld>
            <a:endParaRPr lang="en-US"/>
          </a:p>
        </p:txBody>
      </p:sp>
    </p:spTree>
    <p:extLst>
      <p:ext uri="{BB962C8B-B14F-4D97-AF65-F5344CB8AC3E}">
        <p14:creationId xmlns:p14="http://schemas.microsoft.com/office/powerpoint/2010/main" val="12030868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F94B2BD8-549B-44D3-993A-1CCE153ABD9A}" type="slidenum">
              <a:rPr lang="en-US" smtClean="0"/>
              <a:t>7</a:t>
            </a:fld>
            <a:endParaRPr lang="en-US"/>
          </a:p>
        </p:txBody>
      </p:sp>
    </p:spTree>
    <p:extLst>
      <p:ext uri="{BB962C8B-B14F-4D97-AF65-F5344CB8AC3E}">
        <p14:creationId xmlns:p14="http://schemas.microsoft.com/office/powerpoint/2010/main" val="7461557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F94B2BD8-549B-44D3-993A-1CCE153ABD9A}" type="slidenum">
              <a:rPr lang="en-US" smtClean="0"/>
              <a:t>8</a:t>
            </a:fld>
            <a:endParaRPr lang="en-US"/>
          </a:p>
        </p:txBody>
      </p:sp>
    </p:spTree>
    <p:extLst>
      <p:ext uri="{BB962C8B-B14F-4D97-AF65-F5344CB8AC3E}">
        <p14:creationId xmlns:p14="http://schemas.microsoft.com/office/powerpoint/2010/main" val="35752488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F94B2BD8-549B-44D3-993A-1CCE153ABD9A}" type="slidenum">
              <a:rPr lang="en-US" smtClean="0"/>
              <a:t>9</a:t>
            </a:fld>
            <a:endParaRPr lang="en-US"/>
          </a:p>
        </p:txBody>
      </p:sp>
    </p:spTree>
    <p:extLst>
      <p:ext uri="{BB962C8B-B14F-4D97-AF65-F5344CB8AC3E}">
        <p14:creationId xmlns:p14="http://schemas.microsoft.com/office/powerpoint/2010/main" val="20990130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4587E128-6FED-486F-B34F-CE7367981D19}" type="datetimeFigureOut">
              <a:rPr lang="en-US" smtClean="0"/>
              <a:t>11/13/2018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7D65F1B-C47C-4CB8-ACE4-E31E8A0EF6C2}" type="slidenum">
              <a:rPr lang="en-US" smtClean="0"/>
              <a:t>‹#›</a:t>
            </a:fld>
            <a:endParaRPr lang="en-US"/>
          </a:p>
        </p:txBody>
      </p:sp>
    </p:spTree>
    <p:extLst>
      <p:ext uri="{BB962C8B-B14F-4D97-AF65-F5344CB8AC3E}">
        <p14:creationId xmlns:p14="http://schemas.microsoft.com/office/powerpoint/2010/main" val="1769599478"/>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87E128-6FED-486F-B34F-CE7367981D19}" type="datetimeFigureOut">
              <a:rPr lang="en-US" smtClean="0"/>
              <a:t>11/13/2018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D65F1B-C47C-4CB8-ACE4-E31E8A0EF6C2}" type="slidenum">
              <a:rPr lang="en-US" smtClean="0"/>
              <a:t>‹#›</a:t>
            </a:fld>
            <a:endParaRPr lang="en-US"/>
          </a:p>
        </p:txBody>
      </p:sp>
    </p:spTree>
    <p:extLst>
      <p:ext uri="{BB962C8B-B14F-4D97-AF65-F5344CB8AC3E}">
        <p14:creationId xmlns:p14="http://schemas.microsoft.com/office/powerpoint/2010/main" val="20641181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87E128-6FED-486F-B34F-CE7367981D19}" type="datetimeFigureOut">
              <a:rPr lang="en-US" smtClean="0"/>
              <a:t>11/13/2018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D65F1B-C47C-4CB8-ACE4-E31E8A0EF6C2}" type="slidenum">
              <a:rPr lang="en-US" smtClean="0"/>
              <a:t>‹#›</a:t>
            </a:fld>
            <a:endParaRPr lang="en-US"/>
          </a:p>
        </p:txBody>
      </p:sp>
    </p:spTree>
    <p:extLst>
      <p:ext uri="{BB962C8B-B14F-4D97-AF65-F5344CB8AC3E}">
        <p14:creationId xmlns:p14="http://schemas.microsoft.com/office/powerpoint/2010/main" val="15616482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587E128-6FED-486F-B34F-CE7367981D19}" type="datetimeFigureOut">
              <a:rPr lang="en-US" smtClean="0"/>
              <a:t>11/13/2018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7D65F1B-C47C-4CB8-ACE4-E31E8A0EF6C2}" type="slidenum">
              <a:rPr lang="en-US" smtClean="0"/>
              <a:t>‹#›</a:t>
            </a:fld>
            <a:endParaRPr lang="en-US"/>
          </a:p>
        </p:txBody>
      </p:sp>
    </p:spTree>
    <p:extLst>
      <p:ext uri="{BB962C8B-B14F-4D97-AF65-F5344CB8AC3E}">
        <p14:creationId xmlns:p14="http://schemas.microsoft.com/office/powerpoint/2010/main" val="25838947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7" name="Date Placeholder 6"/>
          <p:cNvSpPr>
            <a:spLocks noGrp="1"/>
          </p:cNvSpPr>
          <p:nvPr>
            <p:ph type="dt" sz="half" idx="10"/>
          </p:nvPr>
        </p:nvSpPr>
        <p:spPr/>
        <p:txBody>
          <a:bodyPr/>
          <a:lstStyle/>
          <a:p>
            <a:fld id="{4587E128-6FED-486F-B34F-CE7367981D19}" type="datetimeFigureOut">
              <a:rPr lang="en-US" smtClean="0"/>
              <a:t>11/13/2018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7D65F1B-C47C-4CB8-ACE4-E31E8A0EF6C2}" type="slidenum">
              <a:rPr lang="en-US" smtClean="0"/>
              <a:t>‹#›</a:t>
            </a:fld>
            <a:endParaRPr lang="en-US"/>
          </a:p>
        </p:txBody>
      </p:sp>
    </p:spTree>
    <p:extLst>
      <p:ext uri="{BB962C8B-B14F-4D97-AF65-F5344CB8AC3E}">
        <p14:creationId xmlns:p14="http://schemas.microsoft.com/office/powerpoint/2010/main" val="1904569043"/>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7"/>
          <p:cNvSpPr>
            <a:spLocks noGrp="1"/>
          </p:cNvSpPr>
          <p:nvPr>
            <p:ph type="dt" sz="half" idx="10"/>
          </p:nvPr>
        </p:nvSpPr>
        <p:spPr/>
        <p:txBody>
          <a:bodyPr/>
          <a:lstStyle/>
          <a:p>
            <a:fld id="{4587E128-6FED-486F-B34F-CE7367981D19}" type="datetimeFigureOut">
              <a:rPr lang="en-US" smtClean="0"/>
              <a:t>11/13/2018</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C7D65F1B-C47C-4CB8-ACE4-E31E8A0EF6C2}" type="slidenum">
              <a:rPr lang="en-US" smtClean="0"/>
              <a:t>‹#›</a:t>
            </a:fld>
            <a:endParaRPr lang="en-US"/>
          </a:p>
        </p:txBody>
      </p:sp>
    </p:spTree>
    <p:extLst>
      <p:ext uri="{BB962C8B-B14F-4D97-AF65-F5344CB8AC3E}">
        <p14:creationId xmlns:p14="http://schemas.microsoft.com/office/powerpoint/2010/main" val="30697729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7" name="Date Placeholder 6"/>
          <p:cNvSpPr>
            <a:spLocks noGrp="1"/>
          </p:cNvSpPr>
          <p:nvPr>
            <p:ph type="dt" sz="half" idx="10"/>
          </p:nvPr>
        </p:nvSpPr>
        <p:spPr/>
        <p:txBody>
          <a:bodyPr/>
          <a:lstStyle/>
          <a:p>
            <a:fld id="{4587E128-6FED-486F-B34F-CE7367981D19}" type="datetimeFigureOut">
              <a:rPr lang="en-US" smtClean="0"/>
              <a:t>11/13/2018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7D65F1B-C47C-4CB8-ACE4-E31E8A0EF6C2}" type="slidenum">
              <a:rPr lang="en-US" smtClean="0"/>
              <a:t>‹#›</a:t>
            </a:fld>
            <a:endParaRPr lang="en-US"/>
          </a:p>
        </p:txBody>
      </p:sp>
      <p:sp>
        <p:nvSpPr>
          <p:cNvPr id="10" name="Title 9"/>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3501362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587E128-6FED-486F-B34F-CE7367981D19}" type="datetimeFigureOut">
              <a:rPr lang="en-US" smtClean="0"/>
              <a:t>11/13/2018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7D65F1B-C47C-4CB8-ACE4-E31E8A0EF6C2}" type="slidenum">
              <a:rPr lang="en-US" smtClean="0"/>
              <a:t>‹#›</a:t>
            </a:fld>
            <a:endParaRPr lang="en-US"/>
          </a:p>
        </p:txBody>
      </p:sp>
    </p:spTree>
    <p:extLst>
      <p:ext uri="{BB962C8B-B14F-4D97-AF65-F5344CB8AC3E}">
        <p14:creationId xmlns:p14="http://schemas.microsoft.com/office/powerpoint/2010/main" val="13197207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87E128-6FED-486F-B34F-CE7367981D19}" type="datetimeFigureOut">
              <a:rPr lang="en-US" smtClean="0"/>
              <a:t>11/13/2018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7D65F1B-C47C-4CB8-ACE4-E31E8A0EF6C2}" type="slidenum">
              <a:rPr lang="en-US" smtClean="0"/>
              <a:t>‹#›</a:t>
            </a:fld>
            <a:endParaRPr lang="en-US"/>
          </a:p>
        </p:txBody>
      </p:sp>
    </p:spTree>
    <p:extLst>
      <p:ext uri="{BB962C8B-B14F-4D97-AF65-F5344CB8AC3E}">
        <p14:creationId xmlns:p14="http://schemas.microsoft.com/office/powerpoint/2010/main" val="14391992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587E128-6FED-486F-B34F-CE7367981D19}" type="datetimeFigureOut">
              <a:rPr lang="en-US" smtClean="0"/>
              <a:t>11/13/2018</a:t>
            </a:fld>
            <a:endParaRPr lang="en-US"/>
          </a:p>
        </p:txBody>
      </p:sp>
      <p:sp>
        <p:nvSpPr>
          <p:cNvPr id="6" name="Footer Placeholder 5"/>
          <p:cNvSpPr>
            <a:spLocks noGrp="1"/>
          </p:cNvSpPr>
          <p:nvPr>
            <p:ph type="ftr" sz="quarter" idx="11"/>
          </p:nvPr>
        </p:nvSpPr>
        <p:spPr>
          <a:xfrm>
            <a:off x="804672" y="6236208"/>
            <a:ext cx="5167503" cy="320040"/>
          </a:xfrm>
        </p:spPr>
        <p:txBody>
          <a:bodyPr/>
          <a:lstStyle>
            <a:lvl1pPr>
              <a:defRPr>
                <a:solidFill>
                  <a:srgbClr val="FFFFFF">
                    <a:alpha val="69804"/>
                  </a:srgbClr>
                </a:solidFill>
              </a:defRPr>
            </a:lvl1pPr>
          </a:lstStyle>
          <a:p>
            <a:endParaRPr lang="en-US"/>
          </a:p>
        </p:txBody>
      </p:sp>
      <p:sp>
        <p:nvSpPr>
          <p:cNvPr id="7" name="Slide Number Placeholder 6"/>
          <p:cNvSpPr>
            <a:spLocks noGrp="1"/>
          </p:cNvSpPr>
          <p:nvPr>
            <p:ph type="sldNum" sz="quarter" idx="12"/>
          </p:nvPr>
        </p:nvSpPr>
        <p:spPr/>
        <p:txBody>
          <a:bodyPr/>
          <a:lstStyle/>
          <a:p>
            <a:fld id="{C7D65F1B-C47C-4CB8-ACE4-E31E8A0EF6C2}" type="slidenum">
              <a:rPr lang="en-US" smtClean="0"/>
              <a:t>‹#›</a:t>
            </a:fld>
            <a:endParaRPr lang="en-US"/>
          </a:p>
        </p:txBody>
      </p:sp>
    </p:spTree>
    <p:extLst>
      <p:ext uri="{BB962C8B-B14F-4D97-AF65-F5344CB8AC3E}">
        <p14:creationId xmlns:p14="http://schemas.microsoft.com/office/powerpoint/2010/main" val="41897377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solidFill>
                  <a:srgbClr val="FFFFFF">
                    <a:alpha val="90000"/>
                  </a:srgbClr>
                </a:solidFill>
                <a:effectLst>
                  <a:outerShdw blurRad="50800" dist="38100" dir="2700000" algn="tl" rotWithShape="0">
                    <a:prstClr val="black">
                      <a:alpha val="43000"/>
                    </a:prstClr>
                  </a:outerShdw>
                </a:effectLst>
              </a:defRPr>
            </a:lvl1pPr>
          </a:lstStyle>
          <a:p>
            <a:fld id="{4587E128-6FED-486F-B34F-CE7367981D19}" type="datetimeFigureOut">
              <a:rPr lang="en-US" smtClean="0"/>
              <a:t>11/13/2018</a:t>
            </a:fld>
            <a:endParaRPr lang="en-US"/>
          </a:p>
        </p:txBody>
      </p:sp>
      <p:sp>
        <p:nvSpPr>
          <p:cNvPr id="6" name="Footer Placeholder 5"/>
          <p:cNvSpPr>
            <a:spLocks noGrp="1"/>
          </p:cNvSpPr>
          <p:nvPr>
            <p:ph type="ftr" sz="quarter" idx="11"/>
          </p:nvPr>
        </p:nvSpPr>
        <p:spPr>
          <a:xfrm>
            <a:off x="808523" y="6236208"/>
            <a:ext cx="5103729" cy="320040"/>
          </a:xfrm>
        </p:spPr>
        <p:txBody>
          <a:bodyPr/>
          <a:lstStyle>
            <a:lvl1pPr>
              <a:defRPr>
                <a:solidFill>
                  <a:srgbClr val="FFFFFF">
                    <a:alpha val="70000"/>
                  </a:srgbClr>
                </a:solidFill>
              </a:defRPr>
            </a:lvl1pPr>
          </a:lstStyle>
          <a:p>
            <a:endParaRPr lang="en-US"/>
          </a:p>
        </p:txBody>
      </p:sp>
      <p:sp>
        <p:nvSpPr>
          <p:cNvPr id="7" name="Slide Number Placeholder 6"/>
          <p:cNvSpPr>
            <a:spLocks noGrp="1"/>
          </p:cNvSpPr>
          <p:nvPr>
            <p:ph type="sldNum" sz="quarter" idx="12"/>
          </p:nvPr>
        </p:nvSpPr>
        <p:spPr/>
        <p:txBody>
          <a:bodyPr/>
          <a:lstStyle/>
          <a:p>
            <a:fld id="{C7D65F1B-C47C-4CB8-ACE4-E31E8A0EF6C2}" type="slidenum">
              <a:rPr lang="en-US" smtClean="0"/>
              <a:t>‹#›</a:t>
            </a:fld>
            <a:endParaRPr lang="en-US"/>
          </a:p>
        </p:txBody>
      </p:sp>
    </p:spTree>
    <p:extLst>
      <p:ext uri="{BB962C8B-B14F-4D97-AF65-F5344CB8AC3E}">
        <p14:creationId xmlns:p14="http://schemas.microsoft.com/office/powerpoint/2010/main" val="38314827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31136" y="964692"/>
            <a:ext cx="7729728" cy="1188720"/>
          </a:xfrm>
          <a:prstGeom prst="rect">
            <a:avLst/>
          </a:prstGeom>
          <a:solidFill>
            <a:schemeClr val="bg1"/>
          </a:solidFill>
          <a:ln w="31750" cap="sq">
            <a:solidFill>
              <a:schemeClr val="tx1">
                <a:lumMod val="75000"/>
                <a:lumOff val="25000"/>
              </a:schemeClr>
            </a:solidFill>
            <a:miter lim="800000"/>
          </a:ln>
        </p:spPr>
        <p:txBody>
          <a:bodyPr vert="horz" lIns="182880" tIns="182880" rIns="182880" bIns="18288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4587E128-6FED-486F-B34F-CE7367981D19}" type="datetimeFigureOut">
              <a:rPr lang="en-US" smtClean="0"/>
              <a:t>11/13/2018</a:t>
            </a:fld>
            <a:endParaRPr lang="en-US"/>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C7D65F1B-C47C-4CB8-ACE4-E31E8A0EF6C2}" type="slidenum">
              <a:rPr lang="en-US" smtClean="0"/>
              <a:t>‹#›</a:t>
            </a:fld>
            <a:endParaRPr lang="en-US"/>
          </a:p>
        </p:txBody>
      </p:sp>
    </p:spTree>
    <p:extLst>
      <p:ext uri="{BB962C8B-B14F-4D97-AF65-F5344CB8AC3E}">
        <p14:creationId xmlns:p14="http://schemas.microsoft.com/office/powerpoint/2010/main" val="3705721539"/>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ctr" defTabSz="914400"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Making Your Web Presence User-Friendly</a:t>
            </a:r>
            <a:endParaRPr lang="en-US" dirty="0"/>
          </a:p>
        </p:txBody>
      </p:sp>
      <p:sp>
        <p:nvSpPr>
          <p:cNvPr id="3" name="Subtitle 2"/>
          <p:cNvSpPr>
            <a:spLocks noGrp="1"/>
          </p:cNvSpPr>
          <p:nvPr>
            <p:ph type="subTitle" idx="1"/>
          </p:nvPr>
        </p:nvSpPr>
        <p:spPr/>
        <p:txBody>
          <a:bodyPr>
            <a:normAutofit lnSpcReduction="10000"/>
          </a:bodyPr>
          <a:lstStyle/>
          <a:p>
            <a:pPr algn="r"/>
            <a:r>
              <a:rPr lang="en-US" dirty="0" smtClean="0"/>
              <a:t>Kathy Snediker</a:t>
            </a:r>
          </a:p>
          <a:p>
            <a:pPr algn="r"/>
            <a:r>
              <a:rPr lang="en-US" dirty="0" smtClean="0"/>
              <a:t>University of South Carolina</a:t>
            </a:r>
          </a:p>
          <a:p>
            <a:pPr algn="r"/>
            <a:r>
              <a:rPr lang="en-US" dirty="0" smtClean="0"/>
              <a:t>SCLA/SELA Conference 2018</a:t>
            </a:r>
            <a:endParaRPr lang="en-US" dirty="0"/>
          </a:p>
        </p:txBody>
      </p:sp>
    </p:spTree>
    <p:extLst>
      <p:ext uri="{BB962C8B-B14F-4D97-AF65-F5344CB8AC3E}">
        <p14:creationId xmlns:p14="http://schemas.microsoft.com/office/powerpoint/2010/main" val="9831857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pattFill prst="smCheck">
          <a:fgClr>
            <a:schemeClr val="bg2"/>
          </a:fgClr>
          <a:bgClr>
            <a:schemeClr val="bg1"/>
          </a:bgClr>
        </a:patt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852083" y="790816"/>
            <a:ext cx="3438577" cy="5145035"/>
          </a:xfrm>
          <a:prstGeom prst="rect">
            <a:avLst/>
          </a:prstGeom>
          <a:ln>
            <a:noFill/>
          </a:ln>
          <a:effectLst>
            <a:outerShdw blurRad="190500" algn="tl" rotWithShape="0">
              <a:srgbClr val="000000">
                <a:alpha val="70000"/>
              </a:srgbClr>
            </a:outerShdw>
          </a:effectLst>
        </p:spPr>
      </p:pic>
      <p:pic>
        <p:nvPicPr>
          <p:cNvPr id="5" name="Picture 4"/>
          <p:cNvPicPr>
            <a:picLocks noChangeAspect="1"/>
          </p:cNvPicPr>
          <p:nvPr/>
        </p:nvPicPr>
        <p:blipFill rotWithShape="1">
          <a:blip r:embed="rId4"/>
          <a:srcRect r="731" b="24986"/>
          <a:stretch/>
        </p:blipFill>
        <p:spPr>
          <a:xfrm>
            <a:off x="7959748" y="1506378"/>
            <a:ext cx="3851387" cy="3333226"/>
          </a:xfrm>
          <a:prstGeom prst="rect">
            <a:avLst/>
          </a:prstGeom>
        </p:spPr>
      </p:pic>
      <p:pic>
        <p:nvPicPr>
          <p:cNvPr id="6" name="Picture 5"/>
          <p:cNvPicPr>
            <a:picLocks noChangeAspect="1"/>
          </p:cNvPicPr>
          <p:nvPr/>
        </p:nvPicPr>
        <p:blipFill>
          <a:blip r:embed="rId5"/>
          <a:stretch>
            <a:fillRect/>
          </a:stretch>
        </p:blipFill>
        <p:spPr>
          <a:xfrm>
            <a:off x="4554940" y="3983265"/>
            <a:ext cx="3140528" cy="1166103"/>
          </a:xfrm>
          <a:prstGeom prst="rect">
            <a:avLst/>
          </a:prstGeom>
        </p:spPr>
      </p:pic>
      <p:pic>
        <p:nvPicPr>
          <p:cNvPr id="8" name="Picture 7"/>
          <p:cNvPicPr>
            <a:picLocks noChangeAspect="1"/>
          </p:cNvPicPr>
          <p:nvPr/>
        </p:nvPicPr>
        <p:blipFill>
          <a:blip r:embed="rId6"/>
          <a:stretch>
            <a:fillRect/>
          </a:stretch>
        </p:blipFill>
        <p:spPr>
          <a:xfrm>
            <a:off x="4554940" y="1285269"/>
            <a:ext cx="3140528" cy="1490420"/>
          </a:xfrm>
          <a:prstGeom prst="rect">
            <a:avLst/>
          </a:prstGeom>
        </p:spPr>
      </p:pic>
    </p:spTree>
    <p:extLst>
      <p:ext uri="{BB962C8B-B14F-4D97-AF65-F5344CB8AC3E}">
        <p14:creationId xmlns:p14="http://schemas.microsoft.com/office/powerpoint/2010/main" val="22109426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pattFill prst="smCheck">
          <a:fgClr>
            <a:schemeClr val="bg2"/>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31136" y="457200"/>
            <a:ext cx="7729728" cy="1188720"/>
          </a:xfrm>
        </p:spPr>
        <p:txBody>
          <a:bodyPr/>
          <a:lstStyle/>
          <a:p>
            <a:r>
              <a:rPr lang="en-US" dirty="0" smtClean="0"/>
              <a:t>Lessons learned</a:t>
            </a:r>
            <a:endParaRPr lang="en-US" dirty="0"/>
          </a:p>
        </p:txBody>
      </p:sp>
      <p:sp>
        <p:nvSpPr>
          <p:cNvPr id="6" name="Content Placeholder 2"/>
          <p:cNvSpPr>
            <a:spLocks noGrp="1"/>
          </p:cNvSpPr>
          <p:nvPr>
            <p:ph idx="1"/>
          </p:nvPr>
        </p:nvSpPr>
        <p:spPr>
          <a:xfrm>
            <a:off x="1503947" y="2638044"/>
            <a:ext cx="10010274" cy="3101983"/>
          </a:xfrm>
        </p:spPr>
        <p:txBody>
          <a:bodyPr>
            <a:normAutofit/>
          </a:bodyPr>
          <a:lstStyle/>
          <a:p>
            <a:r>
              <a:rPr lang="en-US" sz="2800" dirty="0" smtClean="0"/>
              <a:t>Everything can’t be important because then nothing is important</a:t>
            </a:r>
          </a:p>
          <a:p>
            <a:r>
              <a:rPr lang="en-US" sz="2800" dirty="0"/>
              <a:t>Design for the user, not for you or your </a:t>
            </a:r>
            <a:r>
              <a:rPr lang="en-US" sz="2800" dirty="0" smtClean="0"/>
              <a:t>organization</a:t>
            </a:r>
          </a:p>
          <a:p>
            <a:r>
              <a:rPr lang="en-US" sz="2800" dirty="0"/>
              <a:t>It isn’t helpful if they won’t read </a:t>
            </a:r>
            <a:r>
              <a:rPr lang="en-US" sz="2800" dirty="0" smtClean="0"/>
              <a:t>it</a:t>
            </a:r>
          </a:p>
          <a:p>
            <a:pPr marL="0" indent="0">
              <a:buNone/>
            </a:pPr>
            <a:endParaRPr lang="en-US" sz="2800" dirty="0"/>
          </a:p>
          <a:p>
            <a:endParaRPr lang="en-US" sz="2800" dirty="0"/>
          </a:p>
          <a:p>
            <a:endParaRPr lang="en-US" sz="2800" dirty="0"/>
          </a:p>
        </p:txBody>
      </p:sp>
    </p:spTree>
    <p:extLst>
      <p:ext uri="{BB962C8B-B14F-4D97-AF65-F5344CB8AC3E}">
        <p14:creationId xmlns:p14="http://schemas.microsoft.com/office/powerpoint/2010/main" val="294782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pattFill prst="smCheck">
          <a:fgClr>
            <a:schemeClr val="bg2"/>
          </a:fgClr>
          <a:bgClr>
            <a:schemeClr val="bg1"/>
          </a:bgClr>
        </a:pattFill>
        <a:effectLst/>
      </p:bgPr>
    </p:bg>
    <p:spTree>
      <p:nvGrpSpPr>
        <p:cNvPr id="1" name=""/>
        <p:cNvGrpSpPr/>
        <p:nvPr/>
      </p:nvGrpSpPr>
      <p:grpSpPr>
        <a:xfrm>
          <a:off x="0" y="0"/>
          <a:ext cx="0" cy="0"/>
          <a:chOff x="0" y="0"/>
          <a:chExt cx="0" cy="0"/>
        </a:xfrm>
      </p:grpSpPr>
      <p:sp>
        <p:nvSpPr>
          <p:cNvPr id="2" name="TextBox 1"/>
          <p:cNvSpPr txBox="1"/>
          <p:nvPr/>
        </p:nvSpPr>
        <p:spPr>
          <a:xfrm>
            <a:off x="650929" y="588936"/>
            <a:ext cx="10879810" cy="2123658"/>
          </a:xfrm>
          <a:prstGeom prst="rect">
            <a:avLst/>
          </a:prstGeom>
          <a:solidFill>
            <a:schemeClr val="bg1"/>
          </a:solidFill>
        </p:spPr>
        <p:txBody>
          <a:bodyPr wrap="square" rtlCol="0">
            <a:spAutoFit/>
          </a:bodyPr>
          <a:lstStyle/>
          <a:p>
            <a:pPr algn="ctr"/>
            <a:r>
              <a:rPr lang="en-US" sz="6600" dirty="0" smtClean="0"/>
              <a:t>On an average web visit, viewers read what % of words?</a:t>
            </a:r>
            <a:endParaRPr lang="en-US" sz="6600" dirty="0"/>
          </a:p>
        </p:txBody>
      </p:sp>
      <p:sp>
        <p:nvSpPr>
          <p:cNvPr id="4" name="TextBox 3"/>
          <p:cNvSpPr txBox="1"/>
          <p:nvPr/>
        </p:nvSpPr>
        <p:spPr>
          <a:xfrm>
            <a:off x="2518474" y="3750590"/>
            <a:ext cx="7144719" cy="2492990"/>
          </a:xfrm>
          <a:prstGeom prst="rect">
            <a:avLst/>
          </a:prstGeom>
          <a:noFill/>
        </p:spPr>
        <p:txBody>
          <a:bodyPr wrap="square" rtlCol="0">
            <a:spAutoFit/>
          </a:bodyPr>
          <a:lstStyle/>
          <a:p>
            <a:pPr algn="ctr"/>
            <a:r>
              <a:rPr lang="en-US" sz="12000" dirty="0" smtClean="0">
                <a:solidFill>
                  <a:srgbClr val="C00000"/>
                </a:solidFill>
              </a:rPr>
              <a:t>28%</a:t>
            </a:r>
          </a:p>
          <a:p>
            <a:pPr algn="ctr"/>
            <a:r>
              <a:rPr lang="en-US" sz="3600" dirty="0" smtClean="0">
                <a:solidFill>
                  <a:srgbClr val="C00000"/>
                </a:solidFill>
              </a:rPr>
              <a:t>(at most)</a:t>
            </a:r>
            <a:endParaRPr lang="en-US" sz="3600" dirty="0">
              <a:solidFill>
                <a:srgbClr val="C00000"/>
              </a:solidFill>
            </a:endParaRPr>
          </a:p>
        </p:txBody>
      </p:sp>
    </p:spTree>
    <p:extLst>
      <p:ext uri="{BB962C8B-B14F-4D97-AF65-F5344CB8AC3E}">
        <p14:creationId xmlns:p14="http://schemas.microsoft.com/office/powerpoint/2010/main" val="2223621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pattFill prst="smCheck">
          <a:fgClr>
            <a:schemeClr val="bg2"/>
          </a:fgClr>
          <a:bgClr>
            <a:schemeClr val="bg1"/>
          </a:bgClr>
        </a:pattFill>
        <a:effectLst/>
      </p:bgPr>
    </p:bg>
    <p:spTree>
      <p:nvGrpSpPr>
        <p:cNvPr id="1" name=""/>
        <p:cNvGrpSpPr/>
        <p:nvPr/>
      </p:nvGrpSpPr>
      <p:grpSpPr>
        <a:xfrm>
          <a:off x="0" y="0"/>
          <a:ext cx="0" cy="0"/>
          <a:chOff x="0" y="0"/>
          <a:chExt cx="0" cy="0"/>
        </a:xfrm>
      </p:grpSpPr>
      <p:sp>
        <p:nvSpPr>
          <p:cNvPr id="2" name="TextBox 1"/>
          <p:cNvSpPr txBox="1"/>
          <p:nvPr/>
        </p:nvSpPr>
        <p:spPr>
          <a:xfrm>
            <a:off x="557940" y="914398"/>
            <a:ext cx="5486399" cy="2308324"/>
          </a:xfrm>
          <a:prstGeom prst="rect">
            <a:avLst/>
          </a:prstGeom>
          <a:solidFill>
            <a:schemeClr val="bg1"/>
          </a:solidFill>
        </p:spPr>
        <p:txBody>
          <a:bodyPr wrap="square" rtlCol="0">
            <a:spAutoFit/>
          </a:bodyPr>
          <a:lstStyle/>
          <a:p>
            <a:r>
              <a:rPr lang="en-US" sz="2400" b="1" dirty="0" smtClean="0"/>
              <a:t>Proxy Cards</a:t>
            </a:r>
          </a:p>
          <a:p>
            <a:r>
              <a:rPr lang="en-US" sz="2400" b="1" strike="sngStrike" dirty="0" smtClean="0"/>
              <a:t>If you would like to </a:t>
            </a:r>
            <a:r>
              <a:rPr lang="en-US" sz="2400" dirty="0" smtClean="0"/>
              <a:t>allow your graduate assistant to check out items to your account, </a:t>
            </a:r>
            <a:r>
              <a:rPr lang="en-US" sz="2400" b="1" strike="sngStrike" dirty="0" smtClean="0"/>
              <a:t>then you may </a:t>
            </a:r>
            <a:r>
              <a:rPr lang="en-US" sz="2400" dirty="0" smtClean="0"/>
              <a:t>request a proxy card </a:t>
            </a:r>
            <a:r>
              <a:rPr lang="en-US" sz="2400" b="1" strike="sngStrike" dirty="0" smtClean="0"/>
              <a:t>for that student</a:t>
            </a:r>
            <a:r>
              <a:rPr lang="en-US" sz="2400" b="1" dirty="0" smtClean="0"/>
              <a:t>…</a:t>
            </a:r>
            <a:r>
              <a:rPr lang="en-US" sz="2400" b="1" strike="sngStrike" dirty="0" smtClean="0"/>
              <a:t>Proxy</a:t>
            </a:r>
            <a:r>
              <a:rPr lang="en-US" sz="2400" b="1" dirty="0" smtClean="0"/>
              <a:t> </a:t>
            </a:r>
            <a:r>
              <a:rPr lang="en-US" sz="2400" dirty="0" smtClean="0"/>
              <a:t>cards are issued for one semester. </a:t>
            </a:r>
            <a:endParaRPr lang="en-US" sz="2400" dirty="0"/>
          </a:p>
        </p:txBody>
      </p:sp>
      <p:pic>
        <p:nvPicPr>
          <p:cNvPr id="4" name="Picture 3"/>
          <p:cNvPicPr>
            <a:picLocks noChangeAspect="1"/>
          </p:cNvPicPr>
          <p:nvPr/>
        </p:nvPicPr>
        <p:blipFill rotWithShape="1">
          <a:blip r:embed="rId3"/>
          <a:srcRect l="1" r="1247" b="71055"/>
          <a:stretch/>
        </p:blipFill>
        <p:spPr>
          <a:xfrm>
            <a:off x="6679769" y="2897259"/>
            <a:ext cx="4814719" cy="3130658"/>
          </a:xfrm>
          <a:prstGeom prst="rect">
            <a:avLst/>
          </a:prstGeom>
        </p:spPr>
      </p:pic>
      <p:sp>
        <p:nvSpPr>
          <p:cNvPr id="5" name="TextBox 4"/>
          <p:cNvSpPr txBox="1"/>
          <p:nvPr/>
        </p:nvSpPr>
        <p:spPr>
          <a:xfrm>
            <a:off x="2038027" y="3222722"/>
            <a:ext cx="2526224" cy="769441"/>
          </a:xfrm>
          <a:prstGeom prst="rect">
            <a:avLst/>
          </a:prstGeom>
          <a:noFill/>
        </p:spPr>
        <p:txBody>
          <a:bodyPr wrap="square" rtlCol="0">
            <a:spAutoFit/>
          </a:bodyPr>
          <a:lstStyle/>
          <a:p>
            <a:r>
              <a:rPr lang="en-US" sz="4400" dirty="0" smtClean="0"/>
              <a:t>35 words</a:t>
            </a:r>
            <a:endParaRPr lang="en-US" sz="4400" dirty="0"/>
          </a:p>
        </p:txBody>
      </p:sp>
      <p:sp>
        <p:nvSpPr>
          <p:cNvPr id="6" name="TextBox 5"/>
          <p:cNvSpPr txBox="1"/>
          <p:nvPr/>
        </p:nvSpPr>
        <p:spPr>
          <a:xfrm>
            <a:off x="7862761" y="2127818"/>
            <a:ext cx="2448733" cy="769441"/>
          </a:xfrm>
          <a:prstGeom prst="rect">
            <a:avLst/>
          </a:prstGeom>
          <a:noFill/>
        </p:spPr>
        <p:txBody>
          <a:bodyPr wrap="square" rtlCol="0">
            <a:spAutoFit/>
          </a:bodyPr>
          <a:lstStyle/>
          <a:p>
            <a:r>
              <a:rPr lang="en-US" sz="4400" dirty="0" smtClean="0"/>
              <a:t>23 words</a:t>
            </a:r>
            <a:endParaRPr lang="en-US" sz="4400" dirty="0"/>
          </a:p>
        </p:txBody>
      </p:sp>
    </p:spTree>
    <p:extLst>
      <p:ext uri="{BB962C8B-B14F-4D97-AF65-F5344CB8AC3E}">
        <p14:creationId xmlns:p14="http://schemas.microsoft.com/office/powerpoint/2010/main" val="3432574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pattFill prst="smCheck">
          <a:fgClr>
            <a:schemeClr val="bg2"/>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31136" y="457200"/>
            <a:ext cx="7729728" cy="1188720"/>
          </a:xfrm>
        </p:spPr>
        <p:txBody>
          <a:bodyPr/>
          <a:lstStyle/>
          <a:p>
            <a:r>
              <a:rPr lang="en-US" dirty="0" smtClean="0"/>
              <a:t>Lessons learned</a:t>
            </a:r>
            <a:endParaRPr lang="en-US" dirty="0"/>
          </a:p>
        </p:txBody>
      </p:sp>
      <p:sp>
        <p:nvSpPr>
          <p:cNvPr id="3" name="Content Placeholder 2"/>
          <p:cNvSpPr>
            <a:spLocks noGrp="1"/>
          </p:cNvSpPr>
          <p:nvPr>
            <p:ph idx="1"/>
          </p:nvPr>
        </p:nvSpPr>
        <p:spPr>
          <a:xfrm>
            <a:off x="1503947" y="2638044"/>
            <a:ext cx="10010274" cy="3101983"/>
          </a:xfrm>
        </p:spPr>
        <p:txBody>
          <a:bodyPr>
            <a:normAutofit/>
          </a:bodyPr>
          <a:lstStyle/>
          <a:p>
            <a:r>
              <a:rPr lang="en-US" sz="2800" dirty="0" smtClean="0"/>
              <a:t>Everything can’t be important because then nothing is important</a:t>
            </a:r>
          </a:p>
          <a:p>
            <a:r>
              <a:rPr lang="en-US" sz="2800" dirty="0"/>
              <a:t>Design for the user, not for you or your </a:t>
            </a:r>
            <a:r>
              <a:rPr lang="en-US" sz="2800" dirty="0" smtClean="0"/>
              <a:t>organization</a:t>
            </a:r>
          </a:p>
          <a:p>
            <a:r>
              <a:rPr lang="en-US" sz="2800" dirty="0"/>
              <a:t>It isn’t helpful if they won’t read </a:t>
            </a:r>
            <a:r>
              <a:rPr lang="en-US" sz="2800" dirty="0" smtClean="0"/>
              <a:t>it</a:t>
            </a:r>
          </a:p>
          <a:p>
            <a:r>
              <a:rPr lang="en-US" sz="2800" dirty="0"/>
              <a:t>Consistency is key</a:t>
            </a:r>
          </a:p>
          <a:p>
            <a:pPr marL="0" indent="0">
              <a:buNone/>
            </a:pPr>
            <a:endParaRPr lang="en-US" sz="2800" dirty="0"/>
          </a:p>
          <a:p>
            <a:endParaRPr lang="en-US" sz="2800" dirty="0"/>
          </a:p>
          <a:p>
            <a:endParaRPr lang="en-US" sz="2800" dirty="0"/>
          </a:p>
        </p:txBody>
      </p:sp>
    </p:spTree>
    <p:extLst>
      <p:ext uri="{BB962C8B-B14F-4D97-AF65-F5344CB8AC3E}">
        <p14:creationId xmlns:p14="http://schemas.microsoft.com/office/powerpoint/2010/main" val="2124442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pattFill prst="smCheck">
          <a:fgClr>
            <a:schemeClr val="bg2"/>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31136" y="457200"/>
            <a:ext cx="7729728" cy="1188720"/>
          </a:xfrm>
        </p:spPr>
        <p:txBody>
          <a:bodyPr/>
          <a:lstStyle/>
          <a:p>
            <a:r>
              <a:rPr lang="en-US" dirty="0" smtClean="0"/>
              <a:t>Lessons learned</a:t>
            </a:r>
            <a:endParaRPr lang="en-US" dirty="0"/>
          </a:p>
        </p:txBody>
      </p:sp>
      <p:sp>
        <p:nvSpPr>
          <p:cNvPr id="3" name="Content Placeholder 2"/>
          <p:cNvSpPr>
            <a:spLocks noGrp="1"/>
          </p:cNvSpPr>
          <p:nvPr>
            <p:ph idx="1"/>
          </p:nvPr>
        </p:nvSpPr>
        <p:spPr>
          <a:xfrm>
            <a:off x="1503947" y="2638044"/>
            <a:ext cx="10010274" cy="3101983"/>
          </a:xfrm>
        </p:spPr>
        <p:txBody>
          <a:bodyPr>
            <a:normAutofit/>
          </a:bodyPr>
          <a:lstStyle/>
          <a:p>
            <a:r>
              <a:rPr lang="en-US" sz="2800" dirty="0" smtClean="0"/>
              <a:t>Everything can’t be important because then nothing is important</a:t>
            </a:r>
          </a:p>
          <a:p>
            <a:r>
              <a:rPr lang="en-US" sz="2800" dirty="0"/>
              <a:t>Design for the user, not for you or your </a:t>
            </a:r>
            <a:r>
              <a:rPr lang="en-US" sz="2800" dirty="0" smtClean="0"/>
              <a:t>organization</a:t>
            </a:r>
          </a:p>
          <a:p>
            <a:r>
              <a:rPr lang="en-US" sz="2800" dirty="0"/>
              <a:t>It isn’t helpful if they won’t read </a:t>
            </a:r>
            <a:r>
              <a:rPr lang="en-US" sz="2800" dirty="0" smtClean="0"/>
              <a:t>it</a:t>
            </a:r>
          </a:p>
          <a:p>
            <a:r>
              <a:rPr lang="en-US" sz="2800" dirty="0"/>
              <a:t>Consistency is </a:t>
            </a:r>
            <a:r>
              <a:rPr lang="en-US" sz="2800" dirty="0" smtClean="0"/>
              <a:t>key</a:t>
            </a:r>
          </a:p>
          <a:p>
            <a:r>
              <a:rPr lang="en-US" sz="2800" dirty="0" smtClean="0"/>
              <a:t>Keep mobile in mind</a:t>
            </a:r>
            <a:endParaRPr lang="en-US" sz="2800" dirty="0"/>
          </a:p>
          <a:p>
            <a:pPr marL="0" indent="0">
              <a:buNone/>
            </a:pPr>
            <a:endParaRPr lang="en-US" sz="2800" dirty="0"/>
          </a:p>
          <a:p>
            <a:endParaRPr lang="en-US" sz="2800" dirty="0"/>
          </a:p>
          <a:p>
            <a:endParaRPr lang="en-US" sz="2800" dirty="0"/>
          </a:p>
        </p:txBody>
      </p:sp>
    </p:spTree>
    <p:extLst>
      <p:ext uri="{BB962C8B-B14F-4D97-AF65-F5344CB8AC3E}">
        <p14:creationId xmlns:p14="http://schemas.microsoft.com/office/powerpoint/2010/main" val="22095499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pattFill prst="smCheck">
          <a:fgClr>
            <a:schemeClr val="bg2"/>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31136" y="457200"/>
            <a:ext cx="7729728" cy="1188720"/>
          </a:xfrm>
        </p:spPr>
        <p:txBody>
          <a:bodyPr/>
          <a:lstStyle/>
          <a:p>
            <a:r>
              <a:rPr lang="en-US" dirty="0" smtClean="0"/>
              <a:t>Let’s practice</a:t>
            </a:r>
            <a:endParaRPr lang="en-US" dirty="0"/>
          </a:p>
        </p:txBody>
      </p:sp>
      <p:sp>
        <p:nvSpPr>
          <p:cNvPr id="5" name="Content Placeholder 2"/>
          <p:cNvSpPr>
            <a:spLocks noGrp="1"/>
          </p:cNvSpPr>
          <p:nvPr>
            <p:ph idx="1"/>
          </p:nvPr>
        </p:nvSpPr>
        <p:spPr>
          <a:xfrm>
            <a:off x="1503947" y="2638044"/>
            <a:ext cx="10010274" cy="3101983"/>
          </a:xfrm>
        </p:spPr>
        <p:txBody>
          <a:bodyPr>
            <a:normAutofit/>
          </a:bodyPr>
          <a:lstStyle/>
          <a:p>
            <a:pPr marL="0" indent="0">
              <a:buNone/>
            </a:pPr>
            <a:endParaRPr lang="en-US" sz="2800" dirty="0"/>
          </a:p>
          <a:p>
            <a:endParaRPr lang="en-US" sz="2800" dirty="0"/>
          </a:p>
          <a:p>
            <a:endParaRPr lang="en-US" sz="2800" dirty="0"/>
          </a:p>
        </p:txBody>
      </p:sp>
      <p:sp>
        <p:nvSpPr>
          <p:cNvPr id="3" name="TextBox 2"/>
          <p:cNvSpPr txBox="1"/>
          <p:nvPr/>
        </p:nvSpPr>
        <p:spPr>
          <a:xfrm>
            <a:off x="1162373" y="2638044"/>
            <a:ext cx="9980908" cy="3323987"/>
          </a:xfrm>
          <a:prstGeom prst="rect">
            <a:avLst/>
          </a:prstGeom>
          <a:noFill/>
        </p:spPr>
        <p:txBody>
          <a:bodyPr wrap="square" rtlCol="0">
            <a:spAutoFit/>
          </a:bodyPr>
          <a:lstStyle/>
          <a:p>
            <a:r>
              <a:rPr lang="en-US" sz="3200" b="1" dirty="0"/>
              <a:t>Off Campus Access</a:t>
            </a:r>
            <a:endParaRPr lang="en-US" sz="3200" dirty="0"/>
          </a:p>
          <a:p>
            <a:r>
              <a:rPr lang="en-US" sz="3200" dirty="0"/>
              <a:t>To access online resources remotely, you will be asked to login with your network username and password. To get full text access when utilizing the Multi-Search box, be sure to click the Login for Full Access link. All other online resources will prompt you to login at appropriate points. </a:t>
            </a:r>
          </a:p>
          <a:p>
            <a:endParaRPr lang="en-US" dirty="0"/>
          </a:p>
        </p:txBody>
      </p:sp>
    </p:spTree>
    <p:extLst>
      <p:ext uri="{BB962C8B-B14F-4D97-AF65-F5344CB8AC3E}">
        <p14:creationId xmlns:p14="http://schemas.microsoft.com/office/powerpoint/2010/main" val="788559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pattFill prst="smCheck">
          <a:fgClr>
            <a:schemeClr val="bg2"/>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31136" y="457200"/>
            <a:ext cx="7729728" cy="1188720"/>
          </a:xfrm>
        </p:spPr>
        <p:txBody>
          <a:bodyPr/>
          <a:lstStyle/>
          <a:p>
            <a:r>
              <a:rPr lang="en-US" dirty="0" smtClean="0"/>
              <a:t>Let’s practice</a:t>
            </a:r>
            <a:endParaRPr lang="en-US" dirty="0"/>
          </a:p>
        </p:txBody>
      </p:sp>
      <p:sp>
        <p:nvSpPr>
          <p:cNvPr id="5" name="Content Placeholder 2"/>
          <p:cNvSpPr>
            <a:spLocks noGrp="1"/>
          </p:cNvSpPr>
          <p:nvPr>
            <p:ph idx="1"/>
          </p:nvPr>
        </p:nvSpPr>
        <p:spPr>
          <a:xfrm>
            <a:off x="1503947" y="2638044"/>
            <a:ext cx="10010274" cy="3101983"/>
          </a:xfrm>
        </p:spPr>
        <p:txBody>
          <a:bodyPr>
            <a:normAutofit/>
          </a:bodyPr>
          <a:lstStyle/>
          <a:p>
            <a:pPr marL="0" indent="0">
              <a:buNone/>
            </a:pPr>
            <a:endParaRPr lang="en-US" sz="2800" dirty="0"/>
          </a:p>
          <a:p>
            <a:endParaRPr lang="en-US" sz="2800" dirty="0"/>
          </a:p>
          <a:p>
            <a:endParaRPr lang="en-US" sz="2800" dirty="0"/>
          </a:p>
        </p:txBody>
      </p:sp>
      <p:sp>
        <p:nvSpPr>
          <p:cNvPr id="3" name="TextBox 2"/>
          <p:cNvSpPr txBox="1"/>
          <p:nvPr/>
        </p:nvSpPr>
        <p:spPr>
          <a:xfrm>
            <a:off x="1105546" y="1940620"/>
            <a:ext cx="9980908" cy="3323987"/>
          </a:xfrm>
          <a:prstGeom prst="rect">
            <a:avLst/>
          </a:prstGeom>
          <a:noFill/>
        </p:spPr>
        <p:txBody>
          <a:bodyPr wrap="square" rtlCol="0">
            <a:spAutoFit/>
          </a:bodyPr>
          <a:lstStyle/>
          <a:p>
            <a:r>
              <a:rPr lang="en-US" sz="3200" b="1" strike="sngStrike" dirty="0"/>
              <a:t>Off Campus Access</a:t>
            </a:r>
            <a:endParaRPr lang="en-US" sz="3200" strike="sngStrike" dirty="0"/>
          </a:p>
          <a:p>
            <a:r>
              <a:rPr lang="en-US" sz="3200" strike="sngStrike" dirty="0"/>
              <a:t>To access online resources remotely, you will be asked to login with your network username and password. To get full text access when utilizing the Multi-Search box, be sure to click the Login for Full Access link. All other online resources will prompt you to login at appropriate points. </a:t>
            </a:r>
          </a:p>
          <a:p>
            <a:endParaRPr lang="en-US" strike="sngStrike" dirty="0"/>
          </a:p>
        </p:txBody>
      </p:sp>
      <p:sp>
        <p:nvSpPr>
          <p:cNvPr id="4" name="TextBox 3"/>
          <p:cNvSpPr txBox="1"/>
          <p:nvPr/>
        </p:nvSpPr>
        <p:spPr>
          <a:xfrm>
            <a:off x="1105546" y="5264607"/>
            <a:ext cx="10285708" cy="1077218"/>
          </a:xfrm>
          <a:prstGeom prst="rect">
            <a:avLst/>
          </a:prstGeom>
          <a:noFill/>
        </p:spPr>
        <p:txBody>
          <a:bodyPr wrap="square" rtlCol="0">
            <a:spAutoFit/>
          </a:bodyPr>
          <a:lstStyle/>
          <a:p>
            <a:r>
              <a:rPr lang="en-US" sz="3200" dirty="0">
                <a:solidFill>
                  <a:srgbClr val="C00000"/>
                </a:solidFill>
              </a:rPr>
              <a:t>Off campus access requires your network username and password</a:t>
            </a:r>
            <a:r>
              <a:rPr lang="en-US" sz="3200" dirty="0" smtClean="0">
                <a:solidFill>
                  <a:srgbClr val="C00000"/>
                </a:solidFill>
              </a:rPr>
              <a:t>.</a:t>
            </a:r>
            <a:endParaRPr lang="en-US" sz="3200" dirty="0">
              <a:solidFill>
                <a:srgbClr val="C00000"/>
              </a:solidFill>
            </a:endParaRPr>
          </a:p>
        </p:txBody>
      </p:sp>
    </p:spTree>
    <p:extLst>
      <p:ext uri="{BB962C8B-B14F-4D97-AF65-F5344CB8AC3E}">
        <p14:creationId xmlns:p14="http://schemas.microsoft.com/office/powerpoint/2010/main" val="17607792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pattFill prst="smCheck">
          <a:fgClr>
            <a:schemeClr val="bg2"/>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31136" y="457200"/>
            <a:ext cx="7729728" cy="1188720"/>
          </a:xfrm>
        </p:spPr>
        <p:txBody>
          <a:bodyPr/>
          <a:lstStyle/>
          <a:p>
            <a:r>
              <a:rPr lang="en-US" dirty="0" smtClean="0"/>
              <a:t>Let’s practice</a:t>
            </a:r>
            <a:endParaRPr lang="en-US" dirty="0"/>
          </a:p>
        </p:txBody>
      </p:sp>
      <p:sp>
        <p:nvSpPr>
          <p:cNvPr id="5" name="Content Placeholder 2"/>
          <p:cNvSpPr>
            <a:spLocks noGrp="1"/>
          </p:cNvSpPr>
          <p:nvPr>
            <p:ph idx="1"/>
          </p:nvPr>
        </p:nvSpPr>
        <p:spPr>
          <a:xfrm>
            <a:off x="1503947" y="2638044"/>
            <a:ext cx="10010274" cy="3101983"/>
          </a:xfrm>
        </p:spPr>
        <p:txBody>
          <a:bodyPr>
            <a:normAutofit/>
          </a:bodyPr>
          <a:lstStyle/>
          <a:p>
            <a:pPr marL="0" indent="0">
              <a:buNone/>
            </a:pPr>
            <a:endParaRPr lang="en-US" sz="2800" dirty="0"/>
          </a:p>
          <a:p>
            <a:endParaRPr lang="en-US" sz="2800" dirty="0"/>
          </a:p>
          <a:p>
            <a:endParaRPr lang="en-US" sz="2800" dirty="0"/>
          </a:p>
        </p:txBody>
      </p:sp>
      <p:sp>
        <p:nvSpPr>
          <p:cNvPr id="3" name="TextBox 2"/>
          <p:cNvSpPr txBox="1"/>
          <p:nvPr/>
        </p:nvSpPr>
        <p:spPr>
          <a:xfrm>
            <a:off x="1162373" y="2638044"/>
            <a:ext cx="9980908" cy="3016210"/>
          </a:xfrm>
          <a:prstGeom prst="rect">
            <a:avLst/>
          </a:prstGeom>
          <a:noFill/>
        </p:spPr>
        <p:txBody>
          <a:bodyPr wrap="square" rtlCol="0">
            <a:spAutoFit/>
          </a:bodyPr>
          <a:lstStyle/>
          <a:p>
            <a:r>
              <a:rPr lang="en-US" sz="3200" b="1" dirty="0" smtClean="0"/>
              <a:t>Remote Access Outside the U.S.</a:t>
            </a:r>
            <a:endParaRPr lang="en-US" sz="3200" dirty="0"/>
          </a:p>
          <a:p>
            <a:r>
              <a:rPr lang="en-US" sz="2800" dirty="0"/>
              <a:t>Access to library resources is restricted while working from some countries outside of the United States. In these instances, you may be required to download and use the University's Virtual Private Network (VPN) to gain access to library subscription content. The VPN is made available via University Technology Services (UTS).</a:t>
            </a:r>
          </a:p>
          <a:p>
            <a:endParaRPr lang="en-US" dirty="0"/>
          </a:p>
        </p:txBody>
      </p:sp>
    </p:spTree>
    <p:extLst>
      <p:ext uri="{BB962C8B-B14F-4D97-AF65-F5344CB8AC3E}">
        <p14:creationId xmlns:p14="http://schemas.microsoft.com/office/powerpoint/2010/main" val="17399377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pattFill prst="smCheck">
          <a:fgClr>
            <a:schemeClr val="bg2"/>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31136" y="457200"/>
            <a:ext cx="7729728" cy="1188720"/>
          </a:xfrm>
        </p:spPr>
        <p:txBody>
          <a:bodyPr/>
          <a:lstStyle/>
          <a:p>
            <a:r>
              <a:rPr lang="en-US" dirty="0" smtClean="0"/>
              <a:t>Let’s practice</a:t>
            </a:r>
            <a:endParaRPr lang="en-US" dirty="0"/>
          </a:p>
        </p:txBody>
      </p:sp>
      <p:sp>
        <p:nvSpPr>
          <p:cNvPr id="5" name="Content Placeholder 2"/>
          <p:cNvSpPr>
            <a:spLocks noGrp="1"/>
          </p:cNvSpPr>
          <p:nvPr>
            <p:ph idx="1"/>
          </p:nvPr>
        </p:nvSpPr>
        <p:spPr>
          <a:xfrm>
            <a:off x="1503947" y="2638044"/>
            <a:ext cx="10010274" cy="3101983"/>
          </a:xfrm>
        </p:spPr>
        <p:txBody>
          <a:bodyPr>
            <a:normAutofit/>
          </a:bodyPr>
          <a:lstStyle/>
          <a:p>
            <a:pPr marL="0" indent="0">
              <a:buNone/>
            </a:pPr>
            <a:endParaRPr lang="en-US" sz="2800" dirty="0"/>
          </a:p>
          <a:p>
            <a:endParaRPr lang="en-US" sz="2800" dirty="0"/>
          </a:p>
          <a:p>
            <a:endParaRPr lang="en-US" sz="2800" dirty="0"/>
          </a:p>
        </p:txBody>
      </p:sp>
      <p:sp>
        <p:nvSpPr>
          <p:cNvPr id="3" name="TextBox 2"/>
          <p:cNvSpPr txBox="1"/>
          <p:nvPr/>
        </p:nvSpPr>
        <p:spPr>
          <a:xfrm>
            <a:off x="1105546" y="1940620"/>
            <a:ext cx="9980908" cy="3016210"/>
          </a:xfrm>
          <a:prstGeom prst="rect">
            <a:avLst/>
          </a:prstGeom>
          <a:noFill/>
        </p:spPr>
        <p:txBody>
          <a:bodyPr wrap="square" rtlCol="0">
            <a:spAutoFit/>
          </a:bodyPr>
          <a:lstStyle/>
          <a:p>
            <a:r>
              <a:rPr lang="en-US" sz="3200" b="1" strike="sngStrike" dirty="0" smtClean="0"/>
              <a:t>Remote Access Outside the U.S.</a:t>
            </a:r>
            <a:endParaRPr lang="en-US" sz="3200" strike="sngStrike" dirty="0"/>
          </a:p>
          <a:p>
            <a:r>
              <a:rPr lang="en-US" sz="2800" strike="sngStrike" dirty="0"/>
              <a:t>Access to library resources is restricted while working from some countries outside of the United States. In these instances, you may be required to download and use the University's Virtual Private Network (VPN) to gain access to library subscription content. The VPN is made available via University Technology Services (UTS).</a:t>
            </a:r>
          </a:p>
          <a:p>
            <a:endParaRPr lang="en-US" strike="sngStrike" dirty="0"/>
          </a:p>
        </p:txBody>
      </p:sp>
      <p:sp>
        <p:nvSpPr>
          <p:cNvPr id="4" name="TextBox 3"/>
          <p:cNvSpPr txBox="1"/>
          <p:nvPr/>
        </p:nvSpPr>
        <p:spPr>
          <a:xfrm>
            <a:off x="1105545" y="4869424"/>
            <a:ext cx="10379309" cy="1568027"/>
          </a:xfrm>
          <a:prstGeom prst="rect">
            <a:avLst/>
          </a:prstGeom>
          <a:noFill/>
        </p:spPr>
        <p:txBody>
          <a:bodyPr wrap="square" rtlCol="0">
            <a:spAutoFit/>
          </a:bodyPr>
          <a:lstStyle/>
          <a:p>
            <a:r>
              <a:rPr lang="en-US" sz="3200" dirty="0" smtClean="0">
                <a:solidFill>
                  <a:srgbClr val="C00000"/>
                </a:solidFill>
              </a:rPr>
              <a:t>For</a:t>
            </a:r>
            <a:r>
              <a:rPr lang="en-US" sz="3200" dirty="0">
                <a:solidFill>
                  <a:srgbClr val="C00000"/>
                </a:solidFill>
              </a:rPr>
              <a:t> access from a foreign country, you may need to download and install a </a:t>
            </a:r>
            <a:r>
              <a:rPr lang="en-US" sz="3200" u="sng" dirty="0">
                <a:solidFill>
                  <a:srgbClr val="0070C0"/>
                </a:solidFill>
              </a:rPr>
              <a:t>virtual private network (VPN) client</a:t>
            </a:r>
            <a:r>
              <a:rPr lang="en-US" sz="3200" dirty="0">
                <a:solidFill>
                  <a:srgbClr val="C00000"/>
                </a:solidFill>
              </a:rPr>
              <a:t> which is available at no cost from the university. </a:t>
            </a:r>
          </a:p>
        </p:txBody>
      </p:sp>
    </p:spTree>
    <p:extLst>
      <p:ext uri="{BB962C8B-B14F-4D97-AF65-F5344CB8AC3E}">
        <p14:creationId xmlns:p14="http://schemas.microsoft.com/office/powerpoint/2010/main" val="34398890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pattFill prst="smCheck">
          <a:fgClr>
            <a:schemeClr val="bg2"/>
          </a:fgClr>
          <a:bgClr>
            <a:schemeClr val="bg1"/>
          </a:bgClr>
        </a:patt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l="10083" t="4899" r="9002" b="367"/>
          <a:stretch/>
        </p:blipFill>
        <p:spPr>
          <a:xfrm>
            <a:off x="368968" y="490466"/>
            <a:ext cx="5149516" cy="336884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6" name="Picture 5"/>
          <p:cNvPicPr>
            <a:picLocks noChangeAspect="1"/>
          </p:cNvPicPr>
          <p:nvPr/>
        </p:nvPicPr>
        <p:blipFill rotWithShape="1">
          <a:blip r:embed="rId4"/>
          <a:srcRect r="867" b="9397"/>
          <a:stretch/>
        </p:blipFill>
        <p:spPr>
          <a:xfrm>
            <a:off x="2189152" y="4712955"/>
            <a:ext cx="8254260" cy="136299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8" name="TextBox 7"/>
          <p:cNvSpPr txBox="1"/>
          <p:nvPr/>
        </p:nvSpPr>
        <p:spPr>
          <a:xfrm>
            <a:off x="7315200" y="365489"/>
            <a:ext cx="4262592" cy="1200329"/>
          </a:xfrm>
          <a:prstGeom prst="rect">
            <a:avLst/>
          </a:prstGeom>
          <a:noFill/>
        </p:spPr>
        <p:txBody>
          <a:bodyPr wrap="square" rtlCol="0">
            <a:spAutoFit/>
          </a:bodyPr>
          <a:lstStyle/>
          <a:p>
            <a:pPr algn="ctr"/>
            <a:r>
              <a:rPr lang="en-US" sz="3600" dirty="0" smtClean="0"/>
              <a:t>Homepage: Busy and confusing</a:t>
            </a:r>
          </a:p>
        </p:txBody>
      </p:sp>
      <p:cxnSp>
        <p:nvCxnSpPr>
          <p:cNvPr id="16" name="Straight Arrow Connector 15"/>
          <p:cNvCxnSpPr>
            <a:stCxn id="8" idx="1"/>
          </p:cNvCxnSpPr>
          <p:nvPr/>
        </p:nvCxnSpPr>
        <p:spPr>
          <a:xfrm flipH="1">
            <a:off x="5739063" y="965654"/>
            <a:ext cx="1576137" cy="16872"/>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5991726" y="2112398"/>
            <a:ext cx="5678906" cy="1200329"/>
          </a:xfrm>
          <a:prstGeom prst="rect">
            <a:avLst/>
          </a:prstGeom>
          <a:noFill/>
        </p:spPr>
        <p:txBody>
          <a:bodyPr wrap="square" rtlCol="0">
            <a:spAutoFit/>
          </a:bodyPr>
          <a:lstStyle/>
          <a:p>
            <a:pPr algn="ctr"/>
            <a:r>
              <a:rPr lang="en-US" sz="3600" dirty="0" smtClean="0"/>
              <a:t>Navigation: Inconsistent and disorganized</a:t>
            </a:r>
            <a:endParaRPr lang="en-US" sz="3600" dirty="0"/>
          </a:p>
        </p:txBody>
      </p:sp>
      <p:cxnSp>
        <p:nvCxnSpPr>
          <p:cNvPr id="19" name="Straight Arrow Connector 18"/>
          <p:cNvCxnSpPr/>
          <p:nvPr/>
        </p:nvCxnSpPr>
        <p:spPr>
          <a:xfrm>
            <a:off x="7844589" y="3205608"/>
            <a:ext cx="0" cy="1307399"/>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43170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pattFill prst="smCheck">
          <a:fgClr>
            <a:schemeClr val="bg2"/>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31136" y="457200"/>
            <a:ext cx="7729728" cy="1188720"/>
          </a:xfrm>
        </p:spPr>
        <p:txBody>
          <a:bodyPr/>
          <a:lstStyle/>
          <a:p>
            <a:r>
              <a:rPr lang="en-US" dirty="0" smtClean="0"/>
              <a:t>Questions?</a:t>
            </a:r>
            <a:endParaRPr lang="en-US" dirty="0"/>
          </a:p>
        </p:txBody>
      </p:sp>
      <p:sp>
        <p:nvSpPr>
          <p:cNvPr id="5" name="Content Placeholder 2"/>
          <p:cNvSpPr>
            <a:spLocks noGrp="1"/>
          </p:cNvSpPr>
          <p:nvPr>
            <p:ph idx="1"/>
          </p:nvPr>
        </p:nvSpPr>
        <p:spPr>
          <a:xfrm>
            <a:off x="1503947" y="2638044"/>
            <a:ext cx="10010274" cy="3101983"/>
          </a:xfrm>
        </p:spPr>
        <p:txBody>
          <a:bodyPr>
            <a:normAutofit/>
          </a:bodyPr>
          <a:lstStyle/>
          <a:p>
            <a:pPr marL="0" indent="0">
              <a:buNone/>
            </a:pPr>
            <a:endParaRPr lang="en-US" sz="2800" dirty="0"/>
          </a:p>
          <a:p>
            <a:endParaRPr lang="en-US" sz="2800" dirty="0"/>
          </a:p>
          <a:p>
            <a:endParaRPr lang="en-US" sz="2800" dirty="0"/>
          </a:p>
        </p:txBody>
      </p:sp>
    </p:spTree>
    <p:extLst>
      <p:ext uri="{BB962C8B-B14F-4D97-AF65-F5344CB8AC3E}">
        <p14:creationId xmlns:p14="http://schemas.microsoft.com/office/powerpoint/2010/main" val="5740184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pattFill prst="smCheck">
          <a:fgClr>
            <a:schemeClr val="bg2"/>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31136" y="457200"/>
            <a:ext cx="7729728" cy="1188720"/>
          </a:xfrm>
        </p:spPr>
        <p:txBody>
          <a:bodyPr/>
          <a:lstStyle/>
          <a:p>
            <a:r>
              <a:rPr lang="en-US" dirty="0" smtClean="0"/>
              <a:t>University Libraries Web Project</a:t>
            </a:r>
            <a:endParaRPr lang="en-US" dirty="0"/>
          </a:p>
        </p:txBody>
      </p:sp>
      <p:pic>
        <p:nvPicPr>
          <p:cNvPr id="4" name="Content Placeholder 3"/>
          <p:cNvPicPr>
            <a:picLocks noGrp="1" noChangeAspect="1"/>
          </p:cNvPicPr>
          <p:nvPr>
            <p:ph idx="1"/>
          </p:nvPr>
        </p:nvPicPr>
        <p:blipFill>
          <a:blip r:embed="rId3"/>
          <a:stretch>
            <a:fillRect/>
          </a:stretch>
        </p:blipFill>
        <p:spPr>
          <a:xfrm>
            <a:off x="428707" y="1967414"/>
            <a:ext cx="5697773" cy="2611814"/>
          </a:xfrm>
          <a:prstGeom prst="rect">
            <a:avLst/>
          </a:prstGeom>
          <a:ln>
            <a:noFill/>
          </a:ln>
          <a:effectLst>
            <a:outerShdw blurRad="190500" algn="tl" rotWithShape="0">
              <a:srgbClr val="000000">
                <a:alpha val="70000"/>
              </a:srgbClr>
            </a:outerShdw>
          </a:effectLst>
        </p:spPr>
      </p:pic>
      <p:pic>
        <p:nvPicPr>
          <p:cNvPr id="5" name="Picture 4"/>
          <p:cNvPicPr>
            <a:picLocks noChangeAspect="1"/>
          </p:cNvPicPr>
          <p:nvPr/>
        </p:nvPicPr>
        <p:blipFill>
          <a:blip r:embed="rId4"/>
          <a:stretch>
            <a:fillRect/>
          </a:stretch>
        </p:blipFill>
        <p:spPr>
          <a:xfrm>
            <a:off x="6537659" y="2415832"/>
            <a:ext cx="4816141" cy="3601513"/>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1371104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pattFill prst="smCheck">
          <a:fgClr>
            <a:schemeClr val="bg2"/>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31136" y="457200"/>
            <a:ext cx="7729728" cy="1188720"/>
          </a:xfrm>
        </p:spPr>
        <p:txBody>
          <a:bodyPr/>
          <a:lstStyle/>
          <a:p>
            <a:r>
              <a:rPr lang="en-US" dirty="0"/>
              <a:t>University Libraries Web Project</a:t>
            </a:r>
          </a:p>
        </p:txBody>
      </p:sp>
      <p:pic>
        <p:nvPicPr>
          <p:cNvPr id="4" name="Content Placeholder 3"/>
          <p:cNvPicPr>
            <a:picLocks noGrp="1" noChangeAspect="1"/>
          </p:cNvPicPr>
          <p:nvPr>
            <p:ph idx="1"/>
          </p:nvPr>
        </p:nvPicPr>
        <p:blipFill>
          <a:blip r:embed="rId3"/>
          <a:stretch>
            <a:fillRect/>
          </a:stretch>
        </p:blipFill>
        <p:spPr>
          <a:xfrm>
            <a:off x="464886" y="1937376"/>
            <a:ext cx="10838556" cy="441529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4494318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pattFill prst="smCheck">
          <a:fgClr>
            <a:schemeClr val="bg2"/>
          </a:fgClr>
          <a:bgClr>
            <a:schemeClr val="bg1"/>
          </a:bgClr>
        </a:patt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574245" y="2517021"/>
            <a:ext cx="2457450" cy="1885950"/>
          </a:xfrm>
          <a:prstGeom prst="rect">
            <a:avLst/>
          </a:prstGeom>
        </p:spPr>
      </p:pic>
      <p:pic>
        <p:nvPicPr>
          <p:cNvPr id="8" name="Picture 7"/>
          <p:cNvPicPr>
            <a:picLocks noChangeAspect="1"/>
          </p:cNvPicPr>
          <p:nvPr/>
        </p:nvPicPr>
        <p:blipFill>
          <a:blip r:embed="rId4"/>
          <a:stretch>
            <a:fillRect/>
          </a:stretch>
        </p:blipFill>
        <p:spPr>
          <a:xfrm>
            <a:off x="3575022" y="254834"/>
            <a:ext cx="8048625" cy="6410325"/>
          </a:xfrm>
          <a:prstGeom prst="rect">
            <a:avLst/>
          </a:prstGeom>
        </p:spPr>
      </p:pic>
    </p:spTree>
    <p:extLst>
      <p:ext uri="{BB962C8B-B14F-4D97-AF65-F5344CB8AC3E}">
        <p14:creationId xmlns:p14="http://schemas.microsoft.com/office/powerpoint/2010/main" val="36090516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pattFill prst="smCheck">
          <a:fgClr>
            <a:schemeClr val="bg2"/>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31136" y="457200"/>
            <a:ext cx="7729728" cy="1188720"/>
          </a:xfrm>
        </p:spPr>
        <p:txBody>
          <a:bodyPr/>
          <a:lstStyle/>
          <a:p>
            <a:r>
              <a:rPr lang="en-US" dirty="0" smtClean="0"/>
              <a:t>Lessons learned</a:t>
            </a:r>
            <a:endParaRPr lang="en-US" dirty="0"/>
          </a:p>
        </p:txBody>
      </p:sp>
      <p:sp>
        <p:nvSpPr>
          <p:cNvPr id="5" name="Content Placeholder 2"/>
          <p:cNvSpPr>
            <a:spLocks noGrp="1"/>
          </p:cNvSpPr>
          <p:nvPr>
            <p:ph idx="1"/>
          </p:nvPr>
        </p:nvSpPr>
        <p:spPr>
          <a:xfrm>
            <a:off x="1503947" y="2638044"/>
            <a:ext cx="10010274" cy="3101983"/>
          </a:xfrm>
        </p:spPr>
        <p:txBody>
          <a:bodyPr>
            <a:normAutofit/>
          </a:bodyPr>
          <a:lstStyle/>
          <a:p>
            <a:r>
              <a:rPr lang="en-US" sz="2800" dirty="0" smtClean="0"/>
              <a:t>Everything can’t be important because then nothing is important</a:t>
            </a:r>
          </a:p>
          <a:p>
            <a:pPr marL="0" indent="0">
              <a:buNone/>
            </a:pPr>
            <a:endParaRPr lang="en-US" sz="2800" dirty="0"/>
          </a:p>
          <a:p>
            <a:endParaRPr lang="en-US" sz="2800" dirty="0"/>
          </a:p>
          <a:p>
            <a:endParaRPr lang="en-US" sz="2800" dirty="0"/>
          </a:p>
        </p:txBody>
      </p:sp>
    </p:spTree>
    <p:extLst>
      <p:ext uri="{BB962C8B-B14F-4D97-AF65-F5344CB8AC3E}">
        <p14:creationId xmlns:p14="http://schemas.microsoft.com/office/powerpoint/2010/main" val="1065778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pattFill prst="smCheck">
          <a:fgClr>
            <a:schemeClr val="bg2"/>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31136" y="457200"/>
            <a:ext cx="7729728" cy="1188720"/>
          </a:xfrm>
        </p:spPr>
        <p:txBody>
          <a:bodyPr/>
          <a:lstStyle/>
          <a:p>
            <a:r>
              <a:rPr lang="en-US" dirty="0" smtClean="0"/>
              <a:t>Content organization</a:t>
            </a:r>
            <a:endParaRPr lang="en-US" dirty="0"/>
          </a:p>
        </p:txBody>
      </p:sp>
      <p:sp>
        <p:nvSpPr>
          <p:cNvPr id="5" name="Content Placeholder 2"/>
          <p:cNvSpPr>
            <a:spLocks noGrp="1"/>
          </p:cNvSpPr>
          <p:nvPr>
            <p:ph idx="1"/>
          </p:nvPr>
        </p:nvSpPr>
        <p:spPr>
          <a:xfrm>
            <a:off x="1503947" y="2638044"/>
            <a:ext cx="10010274" cy="3101983"/>
          </a:xfrm>
        </p:spPr>
        <p:txBody>
          <a:bodyPr>
            <a:normAutofit/>
          </a:bodyPr>
          <a:lstStyle/>
          <a:p>
            <a:r>
              <a:rPr lang="en-US" sz="2800" dirty="0" smtClean="0"/>
              <a:t>Pick one way to emphasize info and use it sparingly</a:t>
            </a:r>
          </a:p>
          <a:p>
            <a:endParaRPr lang="en-US" sz="2800" dirty="0"/>
          </a:p>
          <a:p>
            <a:r>
              <a:rPr lang="en-US" sz="2800" dirty="0" smtClean="0"/>
              <a:t>Inverted pyramid: m</a:t>
            </a:r>
            <a:r>
              <a:rPr lang="en-US" sz="2600" dirty="0" smtClean="0"/>
              <a:t>ost important &gt; least important</a:t>
            </a:r>
          </a:p>
          <a:p>
            <a:pPr lvl="1"/>
            <a:endParaRPr lang="en-US" sz="2600" dirty="0" smtClean="0"/>
          </a:p>
          <a:p>
            <a:r>
              <a:rPr lang="en-US" sz="2800" dirty="0" smtClean="0"/>
              <a:t>Limit to need-to-know information</a:t>
            </a:r>
          </a:p>
          <a:p>
            <a:endParaRPr lang="en-US" sz="2800" dirty="0" smtClean="0"/>
          </a:p>
          <a:p>
            <a:pPr marL="0" indent="0">
              <a:buNone/>
            </a:pPr>
            <a:endParaRPr lang="en-US" sz="2800" dirty="0"/>
          </a:p>
          <a:p>
            <a:endParaRPr lang="en-US" sz="2800" dirty="0"/>
          </a:p>
          <a:p>
            <a:endParaRPr lang="en-US" sz="2800" dirty="0"/>
          </a:p>
        </p:txBody>
      </p:sp>
    </p:spTree>
    <p:extLst>
      <p:ext uri="{BB962C8B-B14F-4D97-AF65-F5344CB8AC3E}">
        <p14:creationId xmlns:p14="http://schemas.microsoft.com/office/powerpoint/2010/main" val="34938486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pattFill prst="smCheck">
          <a:fgClr>
            <a:schemeClr val="bg2"/>
          </a:fgClr>
          <a:bgClr>
            <a:schemeClr val="bg1"/>
          </a:bgClr>
        </a:patt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245355" y="151836"/>
            <a:ext cx="3249154" cy="6595186"/>
          </a:xfrm>
          <a:prstGeom prst="rect">
            <a:avLst/>
          </a:prstGeom>
        </p:spPr>
      </p:pic>
      <p:pic>
        <p:nvPicPr>
          <p:cNvPr id="3" name="Picture 2"/>
          <p:cNvPicPr>
            <a:picLocks noChangeAspect="1"/>
          </p:cNvPicPr>
          <p:nvPr/>
        </p:nvPicPr>
        <p:blipFill>
          <a:blip r:embed="rId4"/>
          <a:stretch>
            <a:fillRect/>
          </a:stretch>
        </p:blipFill>
        <p:spPr>
          <a:xfrm>
            <a:off x="480449" y="4448013"/>
            <a:ext cx="10093743" cy="1348353"/>
          </a:xfrm>
          <a:prstGeom prst="rect">
            <a:avLst/>
          </a:prstGeom>
        </p:spPr>
      </p:pic>
      <p:sp>
        <p:nvSpPr>
          <p:cNvPr id="7" name="TextBox 6"/>
          <p:cNvSpPr txBox="1"/>
          <p:nvPr/>
        </p:nvSpPr>
        <p:spPr>
          <a:xfrm>
            <a:off x="5046873" y="790414"/>
            <a:ext cx="5863934" cy="584775"/>
          </a:xfrm>
          <a:prstGeom prst="rect">
            <a:avLst/>
          </a:prstGeom>
          <a:solidFill>
            <a:schemeClr val="bg1"/>
          </a:solidFill>
        </p:spPr>
        <p:txBody>
          <a:bodyPr wrap="square" rtlCol="0">
            <a:spAutoFit/>
          </a:bodyPr>
          <a:lstStyle/>
          <a:p>
            <a:r>
              <a:rPr lang="en-US" sz="3200" dirty="0" smtClean="0"/>
              <a:t>Went from this on the old site…</a:t>
            </a:r>
            <a:endParaRPr lang="en-US" sz="3200" dirty="0"/>
          </a:p>
        </p:txBody>
      </p:sp>
      <p:sp>
        <p:nvSpPr>
          <p:cNvPr id="9" name="TextBox 8"/>
          <p:cNvSpPr txBox="1"/>
          <p:nvPr/>
        </p:nvSpPr>
        <p:spPr>
          <a:xfrm>
            <a:off x="7315200" y="2034438"/>
            <a:ext cx="4602997" cy="584775"/>
          </a:xfrm>
          <a:prstGeom prst="rect">
            <a:avLst/>
          </a:prstGeom>
          <a:solidFill>
            <a:schemeClr val="bg1"/>
          </a:solidFill>
        </p:spPr>
        <p:txBody>
          <a:bodyPr wrap="square" rtlCol="0">
            <a:spAutoFit/>
          </a:bodyPr>
          <a:lstStyle/>
          <a:p>
            <a:r>
              <a:rPr lang="en-US" sz="3200" dirty="0" smtClean="0"/>
              <a:t>… to this on the new site!</a:t>
            </a:r>
            <a:endParaRPr lang="en-US" sz="3200" dirty="0"/>
          </a:p>
        </p:txBody>
      </p:sp>
      <p:cxnSp>
        <p:nvCxnSpPr>
          <p:cNvPr id="11" name="Straight Arrow Connector 10"/>
          <p:cNvCxnSpPr/>
          <p:nvPr/>
        </p:nvCxnSpPr>
        <p:spPr>
          <a:xfrm flipH="1">
            <a:off x="4788976" y="1689315"/>
            <a:ext cx="1441343" cy="54244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9051010" y="2898183"/>
            <a:ext cx="309966" cy="127086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11333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pattFill prst="smCheck">
          <a:fgClr>
            <a:schemeClr val="bg2"/>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31136" y="457200"/>
            <a:ext cx="7729728" cy="1188720"/>
          </a:xfrm>
        </p:spPr>
        <p:txBody>
          <a:bodyPr/>
          <a:lstStyle/>
          <a:p>
            <a:r>
              <a:rPr lang="en-US" dirty="0" smtClean="0"/>
              <a:t>Lessons learned</a:t>
            </a:r>
            <a:endParaRPr lang="en-US" dirty="0"/>
          </a:p>
        </p:txBody>
      </p:sp>
      <p:sp>
        <p:nvSpPr>
          <p:cNvPr id="5" name="Content Placeholder 2"/>
          <p:cNvSpPr>
            <a:spLocks noGrp="1"/>
          </p:cNvSpPr>
          <p:nvPr>
            <p:ph idx="1"/>
          </p:nvPr>
        </p:nvSpPr>
        <p:spPr>
          <a:xfrm>
            <a:off x="1503947" y="2638044"/>
            <a:ext cx="10010274" cy="3101983"/>
          </a:xfrm>
        </p:spPr>
        <p:txBody>
          <a:bodyPr>
            <a:normAutofit/>
          </a:bodyPr>
          <a:lstStyle/>
          <a:p>
            <a:r>
              <a:rPr lang="en-US" sz="2800" dirty="0" smtClean="0"/>
              <a:t>Everything can’t be important because then nothing is important</a:t>
            </a:r>
          </a:p>
          <a:p>
            <a:r>
              <a:rPr lang="en-US" sz="2800" dirty="0"/>
              <a:t>Design for the user, not for you or your </a:t>
            </a:r>
            <a:r>
              <a:rPr lang="en-US" sz="2800" dirty="0" smtClean="0"/>
              <a:t>organization</a:t>
            </a:r>
          </a:p>
          <a:p>
            <a:pPr marL="0" indent="0">
              <a:buNone/>
            </a:pPr>
            <a:endParaRPr lang="en-US" sz="2800" dirty="0"/>
          </a:p>
          <a:p>
            <a:endParaRPr lang="en-US" sz="2800" dirty="0"/>
          </a:p>
          <a:p>
            <a:endParaRPr lang="en-US" sz="2800" dirty="0"/>
          </a:p>
        </p:txBody>
      </p:sp>
    </p:spTree>
    <p:extLst>
      <p:ext uri="{BB962C8B-B14F-4D97-AF65-F5344CB8AC3E}">
        <p14:creationId xmlns:p14="http://schemas.microsoft.com/office/powerpoint/2010/main" val="1141046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arcel">
  <a:themeElements>
    <a:clrScheme name="Orange Re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A425FB89-E954-4A2A-81DC-D90804A94DB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TM03457485[[fn=Mesh]]</Template>
  <TotalTime>820</TotalTime>
  <Words>447</Words>
  <Application>Microsoft Office PowerPoint</Application>
  <PresentationFormat>Widescreen</PresentationFormat>
  <Paragraphs>97</Paragraphs>
  <Slides>20</Slides>
  <Notes>20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Gill Sans MT</vt:lpstr>
      <vt:lpstr>Parcel</vt:lpstr>
      <vt:lpstr>Making Your Web Presence User-Friendly</vt:lpstr>
      <vt:lpstr>PowerPoint Presentation</vt:lpstr>
      <vt:lpstr>University Libraries Web Project</vt:lpstr>
      <vt:lpstr>University Libraries Web Project</vt:lpstr>
      <vt:lpstr>PowerPoint Presentation</vt:lpstr>
      <vt:lpstr>Lessons learned</vt:lpstr>
      <vt:lpstr>Content organization</vt:lpstr>
      <vt:lpstr>PowerPoint Presentation</vt:lpstr>
      <vt:lpstr>Lessons learned</vt:lpstr>
      <vt:lpstr>PowerPoint Presentation</vt:lpstr>
      <vt:lpstr>Lessons learned</vt:lpstr>
      <vt:lpstr>PowerPoint Presentation</vt:lpstr>
      <vt:lpstr>PowerPoint Presentation</vt:lpstr>
      <vt:lpstr>Lessons learned</vt:lpstr>
      <vt:lpstr>Lessons learned</vt:lpstr>
      <vt:lpstr>Let’s practice</vt:lpstr>
      <vt:lpstr>Let’s practice</vt:lpstr>
      <vt:lpstr>Let’s practice</vt:lpstr>
      <vt:lpstr>Let’s practice</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Making Your Web Presence User Friendly</dc:title>
  <dc:creator>Kathy Snediker</dc:creator>
  <cp:lastModifiedBy>SNEDIKER, KATHY</cp:lastModifiedBy>
  <cp:revision>132</cp:revision>
  <dcterms:created xsi:type="dcterms:W3CDTF">2018-10-28T01:01:22Z</dcterms:created>
  <dcterms:modified xsi:type="dcterms:W3CDTF">2018-11-13T22:42:52Z</dcterms:modified>
</cp:coreProperties>
</file>